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2"/>
  </p:sldMasterIdLst>
  <p:notesMasterIdLst>
    <p:notesMasterId r:id="rId23"/>
  </p:notesMasterIdLst>
  <p:handoutMasterIdLst>
    <p:handoutMasterId r:id="rId24"/>
  </p:handoutMasterIdLst>
  <p:sldIdLst>
    <p:sldId id="475" r:id="rId3"/>
    <p:sldId id="476" r:id="rId4"/>
    <p:sldId id="477" r:id="rId5"/>
    <p:sldId id="478" r:id="rId6"/>
    <p:sldId id="479" r:id="rId7"/>
    <p:sldId id="480" r:id="rId8"/>
    <p:sldId id="481" r:id="rId9"/>
    <p:sldId id="482" r:id="rId10"/>
    <p:sldId id="483" r:id="rId11"/>
    <p:sldId id="494" r:id="rId12"/>
    <p:sldId id="484" r:id="rId13"/>
    <p:sldId id="485" r:id="rId14"/>
    <p:sldId id="486" r:id="rId15"/>
    <p:sldId id="487" r:id="rId16"/>
    <p:sldId id="488" r:id="rId17"/>
    <p:sldId id="489" r:id="rId18"/>
    <p:sldId id="490" r:id="rId19"/>
    <p:sldId id="491" r:id="rId20"/>
    <p:sldId id="492" r:id="rId21"/>
    <p:sldId id="493" r:id="rId22"/>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4F8918-7509-48C9-90BB-2F4F9457247E}" v="1" dt="2025-08-11T12:35:21.1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ddels stil 2 - aks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Temastil 2 – utheving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iddels stil 4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B1032C-EA38-4F05-BA0D-38AFFFC7BED3}" styleName="Lys stil 3 – uthevin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iddels stil 3 – uthevin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ys stil 1 – uthevin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iddels stil 4 – uthev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ys stil 3 – uthev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emastil 1 – uthev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716" autoAdjust="0"/>
  </p:normalViewPr>
  <p:slideViewPr>
    <p:cSldViewPr>
      <p:cViewPr varScale="1">
        <p:scale>
          <a:sx n="105" d="100"/>
          <a:sy n="105" d="100"/>
        </p:scale>
        <p:origin x="1530" y="96"/>
      </p:cViewPr>
      <p:guideLst>
        <p:guide orient="horz" pos="2160"/>
        <p:guide pos="3120"/>
      </p:guideLst>
    </p:cSldViewPr>
  </p:slideViewPr>
  <p:outlineViewPr>
    <p:cViewPr>
      <p:scale>
        <a:sx n="33" d="100"/>
        <a:sy n="33" d="100"/>
      </p:scale>
      <p:origin x="0" y="-182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4014"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412"/>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a:p>
        </p:txBody>
      </p:sp>
      <p:sp>
        <p:nvSpPr>
          <p:cNvPr id="3" name="Date Placeholder 2"/>
          <p:cNvSpPr>
            <a:spLocks noGrp="1"/>
          </p:cNvSpPr>
          <p:nvPr>
            <p:ph type="dt" sz="quarter" idx="1"/>
          </p:nvPr>
        </p:nvSpPr>
        <p:spPr>
          <a:xfrm>
            <a:off x="3849688" y="1"/>
            <a:ext cx="2946400" cy="496412"/>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E9A8974-62DA-42F9-982E-4E80842CEE0C}" type="datetimeFigureOut">
              <a:rPr lang="nb-NO"/>
              <a:pPr>
                <a:defRPr/>
              </a:pPr>
              <a:t>20.01.2026</a:t>
            </a:fld>
            <a:endParaRPr/>
          </a:p>
        </p:txBody>
      </p:sp>
      <p:sp>
        <p:nvSpPr>
          <p:cNvPr id="4" name="Footer Placeholder 3"/>
          <p:cNvSpPr>
            <a:spLocks noGrp="1"/>
          </p:cNvSpPr>
          <p:nvPr>
            <p:ph type="ftr" sz="quarter" idx="2"/>
          </p:nvPr>
        </p:nvSpPr>
        <p:spPr>
          <a:xfrm>
            <a:off x="0" y="9428630"/>
            <a:ext cx="2946400" cy="49641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a:p>
        </p:txBody>
      </p:sp>
      <p:sp>
        <p:nvSpPr>
          <p:cNvPr id="5" name="Slide Number Placeholder 4"/>
          <p:cNvSpPr>
            <a:spLocks noGrp="1"/>
          </p:cNvSpPr>
          <p:nvPr>
            <p:ph type="sldNum" sz="quarter" idx="3"/>
          </p:nvPr>
        </p:nvSpPr>
        <p:spPr>
          <a:xfrm>
            <a:off x="3849688" y="9428630"/>
            <a:ext cx="2946400" cy="49641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D670DC0F-8AC4-41E6-996F-709BF068BEDA}" type="slidenum">
              <a:rPr lang="nb-NO" altLang="nb-NO"/>
              <a:pPr/>
              <a:t>‹#›</a:t>
            </a:fld>
            <a:endParaRPr lang="nb-NO" altLang="nb-NO"/>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412"/>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a:p>
        </p:txBody>
      </p:sp>
      <p:sp>
        <p:nvSpPr>
          <p:cNvPr id="3" name="Date Placeholder 2"/>
          <p:cNvSpPr>
            <a:spLocks noGrp="1"/>
          </p:cNvSpPr>
          <p:nvPr>
            <p:ph type="dt" idx="1"/>
          </p:nvPr>
        </p:nvSpPr>
        <p:spPr>
          <a:xfrm>
            <a:off x="3849688" y="1"/>
            <a:ext cx="2946400" cy="496412"/>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07315D6-1E52-4B67-9005-43546AF36D35}" type="datetimeFigureOut">
              <a:rPr lang="nb-NO"/>
              <a:pPr>
                <a:defRPr/>
              </a:pPr>
              <a:t>20.01.2026</a:t>
            </a:fld>
            <a:endParaRPr/>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pPr lvl="0"/>
            <a:endParaRPr noProof="0"/>
          </a:p>
        </p:txBody>
      </p:sp>
      <p:sp>
        <p:nvSpPr>
          <p:cNvPr id="5" name="Notes Placeholder 4"/>
          <p:cNvSpPr>
            <a:spLocks noGrp="1"/>
          </p:cNvSpPr>
          <p:nvPr>
            <p:ph type="body" sz="quarter" idx="3"/>
          </p:nvPr>
        </p:nvSpPr>
        <p:spPr>
          <a:xfrm>
            <a:off x="679450" y="4715113"/>
            <a:ext cx="5438775" cy="4467706"/>
          </a:xfrm>
          <a:prstGeom prst="rect">
            <a:avLst/>
          </a:prstGeom>
        </p:spPr>
        <p:txBody>
          <a:bodyPr vert="horz" lIns="91440" tIns="45720" rIns="91440" bIns="45720" rtlCol="0">
            <a:normAutofit/>
          </a:bodyPr>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0" y="9428630"/>
            <a:ext cx="2946400" cy="49641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a:p>
        </p:txBody>
      </p:sp>
      <p:sp>
        <p:nvSpPr>
          <p:cNvPr id="7" name="Slide Number Placeholder 6"/>
          <p:cNvSpPr>
            <a:spLocks noGrp="1"/>
          </p:cNvSpPr>
          <p:nvPr>
            <p:ph type="sldNum" sz="quarter" idx="5"/>
          </p:nvPr>
        </p:nvSpPr>
        <p:spPr>
          <a:xfrm>
            <a:off x="3849688" y="9428630"/>
            <a:ext cx="2946400" cy="49641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EA58CA6F-E9FF-4BDA-A7A7-6E6725820599}" type="slidenum">
              <a:rPr lang="nb-NO" altLang="nb-NO"/>
              <a:pPr/>
              <a:t>‹#›</a:t>
            </a:fld>
            <a:endParaRPr lang="nb-NO" alt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48738318-3937-417C-87B7-12E3928034E5}" type="slidenum">
              <a:rPr kumimoji="0" lang="en-US"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a:t>
            </a:fld>
            <a:endParaRPr kumimoji="0" lang="en-US"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79762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dirty="0"/>
          </a:p>
        </p:txBody>
      </p:sp>
      <p:sp>
        <p:nvSpPr>
          <p:cNvPr id="6758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4A0AC5AB-2E5B-43CB-8D99-FA6776FBAFD3}" type="slidenum">
              <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12</a:t>
            </a:fld>
            <a:endPar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99973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a:p>
        </p:txBody>
      </p:sp>
      <p:sp>
        <p:nvSpPr>
          <p:cNvPr id="7066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8D022999-EBE7-4783-830C-9B4A19B4F923}" type="slidenum">
              <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13</a:t>
            </a:fld>
            <a:endPar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79374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dirty="0"/>
          </a:p>
        </p:txBody>
      </p:sp>
      <p:sp>
        <p:nvSpPr>
          <p:cNvPr id="7373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CE7EFB8-5CC9-48CD-A19D-1FF8F1DDF04A}" type="slidenum">
              <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14</a:t>
            </a:fld>
            <a:endPar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98302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dirty="0"/>
          </a:p>
        </p:txBody>
      </p:sp>
      <p:sp>
        <p:nvSpPr>
          <p:cNvPr id="7782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B6FCAB61-E67D-484B-882E-1CF07B97B4B4}" type="slidenum">
              <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15</a:t>
            </a:fld>
            <a:endPar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32193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a:p>
        </p:txBody>
      </p:sp>
      <p:sp>
        <p:nvSpPr>
          <p:cNvPr id="8499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CE8F53F-CA4E-4CA1-8414-3375B683B73A}" type="slidenum">
              <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16</a:t>
            </a:fld>
            <a:endPar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09168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dirty="0"/>
          </a:p>
        </p:txBody>
      </p:sp>
      <p:sp>
        <p:nvSpPr>
          <p:cNvPr id="8397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21C7ED4-0ADC-414F-916A-A2546B158683}" type="slidenum">
              <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17</a:t>
            </a:fld>
            <a:endPar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0331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dirty="0"/>
          </a:p>
        </p:txBody>
      </p:sp>
      <p:sp>
        <p:nvSpPr>
          <p:cNvPr id="8806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E973D357-3B13-4FAF-A272-F7458F555A7D}" type="slidenum">
              <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18</a:t>
            </a:fld>
            <a:endPar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18984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dirty="0"/>
          </a:p>
        </p:txBody>
      </p:sp>
      <p:sp>
        <p:nvSpPr>
          <p:cNvPr id="9011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BDBF2CE0-50AA-4926-9E08-EDCE947E02DC}" type="slidenum">
              <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19</a:t>
            </a:fld>
            <a:endPar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43263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a:p>
        </p:txBody>
      </p:sp>
      <p:sp>
        <p:nvSpPr>
          <p:cNvPr id="5120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432900E0-C343-4A60-B243-4A56D9A2D3BE}" type="slidenum">
              <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2</a:t>
            </a:fld>
            <a:endPar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91764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a:p>
        </p:txBody>
      </p:sp>
      <p:sp>
        <p:nvSpPr>
          <p:cNvPr id="5325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09A4C296-D4A1-4554-8B09-C38C00CA1F68}" type="slidenum">
              <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3</a:t>
            </a:fld>
            <a:endPar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34688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a:p>
        </p:txBody>
      </p:sp>
      <p:sp>
        <p:nvSpPr>
          <p:cNvPr id="5632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E0854883-D164-45C5-8B81-85EB7EADC904}" type="slidenum">
              <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4</a:t>
            </a:fld>
            <a:endPar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02879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3" anchor="t" anchorCtr="0" compatLnSpc="1">
            <a:prstTxWarp prst="textNoShape">
              <a:avLst/>
            </a:prstTxWarp>
            <a:normAutofit/>
          </a:bodyPr>
          <a:lstStyle/>
          <a:p>
            <a:endParaRPr lang="nb-NO" altLang="nb-NO" dirty="0"/>
          </a:p>
        </p:txBody>
      </p:sp>
      <p:sp>
        <p:nvSpPr>
          <p:cNvPr id="5939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B614A74F-785E-4F7C-8978-B8978EAE0F6E}" type="slidenum">
              <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5</a:t>
            </a:fld>
            <a:endPar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71350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a:p>
        </p:txBody>
      </p:sp>
      <p:sp>
        <p:nvSpPr>
          <p:cNvPr id="5939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B614A74F-785E-4F7C-8978-B8978EAE0F6E}" type="slidenum">
              <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6</a:t>
            </a:fld>
            <a:endPar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49356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sz="1200" b="0" i="0" dirty="0">
              <a:solidFill>
                <a:srgbClr val="303030"/>
              </a:solidFill>
              <a:effectLst/>
            </a:endParaRPr>
          </a:p>
        </p:txBody>
      </p:sp>
      <p:sp>
        <p:nvSpPr>
          <p:cNvPr id="634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0B91F0C5-657D-4E21-B515-75E927502A69}" type="slidenum">
              <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8</a:t>
            </a:fld>
            <a:endPar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68347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nb-NO"/>
          </a:p>
        </p:txBody>
      </p:sp>
      <p:sp>
        <p:nvSpPr>
          <p:cNvPr id="6144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A723A6-4523-4DBA-B3E9-A553B558EEB8}" type="slidenum">
              <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317311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b-NO" altLang="nb-NO" dirty="0"/>
          </a:p>
        </p:txBody>
      </p:sp>
      <p:sp>
        <p:nvSpPr>
          <p:cNvPr id="6963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82F566FF-BDBF-4E64-A31C-50BE34A0D8BE}" type="slidenum">
              <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11</a:t>
            </a:fld>
            <a:endParaRPr kumimoji="0" lang="nb-NO" altLang="nb-NO"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60548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2104284" y="2514601"/>
            <a:ext cx="7150489" cy="2262781"/>
          </a:xfrm>
        </p:spPr>
        <p:txBody>
          <a:bodyPr anchor="b">
            <a:normAutofit/>
          </a:bodyPr>
          <a:lstStyle>
            <a:lvl1pPr>
              <a:defRPr sz="5400"/>
            </a:lvl1pPr>
          </a:lstStyle>
          <a:p>
            <a:r>
              <a:rPr lang="nb-NO"/>
              <a:t>Klikk for å redigere tittelstil</a:t>
            </a:r>
            <a:endParaRPr lang="en-US" dirty="0"/>
          </a:p>
        </p:txBody>
      </p:sp>
      <p:sp>
        <p:nvSpPr>
          <p:cNvPr id="3" name="Subtitle 2"/>
          <p:cNvSpPr>
            <a:spLocks noGrp="1"/>
          </p:cNvSpPr>
          <p:nvPr>
            <p:ph type="subTitle" idx="1"/>
          </p:nvPr>
        </p:nvSpPr>
        <p:spPr>
          <a:xfrm>
            <a:off x="2104284" y="4777381"/>
            <a:ext cx="715048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pPr>
              <a:defRPr/>
            </a:pPr>
            <a:r>
              <a:rPr lang="nb-NO"/>
              <a:t>12/9/2011</a:t>
            </a:r>
          </a:p>
        </p:txBody>
      </p:sp>
      <p:sp>
        <p:nvSpPr>
          <p:cNvPr id="5" name="Footer Placeholder 4"/>
          <p:cNvSpPr>
            <a:spLocks noGrp="1"/>
          </p:cNvSpPr>
          <p:nvPr>
            <p:ph type="ftr" sz="quarter" idx="11"/>
          </p:nvPr>
        </p:nvSpPr>
        <p:spPr/>
        <p:txBody>
          <a:bodyPr/>
          <a:lstStyle/>
          <a:p>
            <a:pPr>
              <a:defRPr/>
            </a:pPr>
            <a:endParaRPr lang="nb-NO"/>
          </a:p>
        </p:txBody>
      </p:sp>
      <p:sp>
        <p:nvSpPr>
          <p:cNvPr id="9" name="Freeform 8"/>
          <p:cNvSpPr/>
          <p:nvPr/>
        </p:nvSpPr>
        <p:spPr bwMode="auto">
          <a:xfrm>
            <a:off x="-34362" y="4321159"/>
            <a:ext cx="1511762"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txBody>
          <a:bodyPr/>
          <a:lstStyle/>
          <a:p>
            <a:endParaRPr lang="nb-NO"/>
          </a:p>
        </p:txBody>
      </p:sp>
      <p:sp>
        <p:nvSpPr>
          <p:cNvPr id="6" name="Slide Number Placeholder 5"/>
          <p:cNvSpPr>
            <a:spLocks noGrp="1"/>
          </p:cNvSpPr>
          <p:nvPr>
            <p:ph type="sldNum" sz="quarter" idx="12"/>
          </p:nvPr>
        </p:nvSpPr>
        <p:spPr>
          <a:xfrm>
            <a:off x="458612" y="4529542"/>
            <a:ext cx="633726" cy="365125"/>
          </a:xfrm>
        </p:spPr>
        <p:txBody>
          <a:bodyPr/>
          <a:lstStyle/>
          <a:p>
            <a:fld id="{1D17A1AF-25B1-4DA0-ACEF-207625305957}" type="slidenum">
              <a:rPr lang="nb-NO" altLang="nb-NO" smtClean="0"/>
              <a:pPr/>
              <a:t>‹#›</a:t>
            </a:fld>
            <a:endParaRPr lang="nb-NO" altLang="nb-NO"/>
          </a:p>
        </p:txBody>
      </p:sp>
    </p:spTree>
    <p:extLst>
      <p:ext uri="{BB962C8B-B14F-4D97-AF65-F5344CB8AC3E}">
        <p14:creationId xmlns:p14="http://schemas.microsoft.com/office/powerpoint/2010/main" val="277139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2104284" y="609600"/>
            <a:ext cx="7141317" cy="3117040"/>
          </a:xfrm>
        </p:spPr>
        <p:txBody>
          <a:bodyPr anchor="ctr">
            <a:normAutofit/>
          </a:bodyPr>
          <a:lstStyle>
            <a:lvl1pPr algn="l">
              <a:defRPr sz="4800" b="0" cap="none"/>
            </a:lvl1pPr>
          </a:lstStyle>
          <a:p>
            <a:r>
              <a:rPr lang="nb-NO"/>
              <a:t>Klikk for å redigere tittelstil</a:t>
            </a:r>
            <a:endParaRPr lang="en-US" dirty="0"/>
          </a:p>
        </p:txBody>
      </p:sp>
      <p:sp>
        <p:nvSpPr>
          <p:cNvPr id="3" name="Text Placeholder 2"/>
          <p:cNvSpPr>
            <a:spLocks noGrp="1"/>
          </p:cNvSpPr>
          <p:nvPr>
            <p:ph type="body" idx="1"/>
          </p:nvPr>
        </p:nvSpPr>
        <p:spPr>
          <a:xfrm>
            <a:off x="2104284" y="4354046"/>
            <a:ext cx="7141317"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pPr>
              <a:defRPr/>
            </a:pPr>
            <a:r>
              <a:rPr lang="nb-NO"/>
              <a:t>12/9/2011</a:t>
            </a:r>
          </a:p>
        </p:txBody>
      </p:sp>
      <p:sp>
        <p:nvSpPr>
          <p:cNvPr id="5" name="Footer Placeholder 4"/>
          <p:cNvSpPr>
            <a:spLocks noGrp="1"/>
          </p:cNvSpPr>
          <p:nvPr>
            <p:ph type="ftr" sz="quarter" idx="11"/>
          </p:nvPr>
        </p:nvSpPr>
        <p:spPr/>
        <p:txBody>
          <a:bodyPr/>
          <a:lstStyle/>
          <a:p>
            <a:pPr>
              <a:defRPr/>
            </a:pPr>
            <a:endParaRPr lang="nb-NO"/>
          </a:p>
        </p:txBody>
      </p:sp>
      <p:sp>
        <p:nvSpPr>
          <p:cNvPr id="10"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fld id="{77543D24-E4FD-4649-BE44-3DA329951746}" type="slidenum">
              <a:rPr lang="nb-NO" altLang="nb-NO" smtClean="0"/>
              <a:pPr/>
              <a:t>‹#›</a:t>
            </a:fld>
            <a:endParaRPr lang="nb-NO" altLang="nb-NO"/>
          </a:p>
        </p:txBody>
      </p:sp>
    </p:spTree>
    <p:extLst>
      <p:ext uri="{BB962C8B-B14F-4D97-AF65-F5344CB8AC3E}">
        <p14:creationId xmlns:p14="http://schemas.microsoft.com/office/powerpoint/2010/main" val="3982613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2370467" y="609600"/>
            <a:ext cx="6618719" cy="2895600"/>
          </a:xfrm>
        </p:spPr>
        <p:txBody>
          <a:bodyPr anchor="ctr">
            <a:normAutofit/>
          </a:bodyPr>
          <a:lstStyle>
            <a:lvl1pPr algn="l">
              <a:defRPr sz="4800" b="0" cap="none"/>
            </a:lvl1pPr>
          </a:lstStyle>
          <a:p>
            <a:r>
              <a:rPr lang="nb-NO"/>
              <a:t>Klikk for å redigere tittelstil</a:t>
            </a:r>
            <a:endParaRPr lang="en-US" dirty="0"/>
          </a:p>
        </p:txBody>
      </p:sp>
      <p:sp>
        <p:nvSpPr>
          <p:cNvPr id="13" name="Text Placeholder 9"/>
          <p:cNvSpPr>
            <a:spLocks noGrp="1"/>
          </p:cNvSpPr>
          <p:nvPr>
            <p:ph type="body" sz="quarter" idx="13"/>
          </p:nvPr>
        </p:nvSpPr>
        <p:spPr>
          <a:xfrm>
            <a:off x="2617303" y="3505200"/>
            <a:ext cx="612504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3" name="Text Placeholder 2"/>
          <p:cNvSpPr>
            <a:spLocks noGrp="1"/>
          </p:cNvSpPr>
          <p:nvPr>
            <p:ph type="body" idx="1"/>
          </p:nvPr>
        </p:nvSpPr>
        <p:spPr>
          <a:xfrm>
            <a:off x="2104284" y="4354046"/>
            <a:ext cx="7141317"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pPr>
              <a:defRPr/>
            </a:pPr>
            <a:r>
              <a:rPr lang="nb-NO"/>
              <a:t>12/9/2011</a:t>
            </a:r>
          </a:p>
        </p:txBody>
      </p:sp>
      <p:sp>
        <p:nvSpPr>
          <p:cNvPr id="5" name="Footer Placeholder 4"/>
          <p:cNvSpPr>
            <a:spLocks noGrp="1"/>
          </p:cNvSpPr>
          <p:nvPr>
            <p:ph type="ftr" sz="quarter" idx="11"/>
          </p:nvPr>
        </p:nvSpPr>
        <p:spPr/>
        <p:txBody>
          <a:bodyPr/>
          <a:lstStyle/>
          <a:p>
            <a:pPr>
              <a:defRPr/>
            </a:pPr>
            <a:endParaRPr lang="nb-NO"/>
          </a:p>
        </p:txBody>
      </p:sp>
      <p:sp>
        <p:nvSpPr>
          <p:cNvPr id="19"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fld id="{77543D24-E4FD-4649-BE44-3DA329951746}" type="slidenum">
              <a:rPr lang="nb-NO" altLang="nb-NO" smtClean="0"/>
              <a:pPr/>
              <a:t>‹#›</a:t>
            </a:fld>
            <a:endParaRPr lang="nb-NO" altLang="nb-NO"/>
          </a:p>
        </p:txBody>
      </p:sp>
      <p:sp>
        <p:nvSpPr>
          <p:cNvPr id="14" name="TextBox 13"/>
          <p:cNvSpPr txBox="1"/>
          <p:nvPr/>
        </p:nvSpPr>
        <p:spPr>
          <a:xfrm>
            <a:off x="1959010" y="648005"/>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850328" y="290530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1963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2104284" y="2438402"/>
            <a:ext cx="7141317" cy="2724845"/>
          </a:xfrm>
        </p:spPr>
        <p:txBody>
          <a:bodyPr anchor="b">
            <a:normAutofit/>
          </a:bodyPr>
          <a:lstStyle>
            <a:lvl1pPr algn="l">
              <a:defRPr sz="4800" b="0"/>
            </a:lvl1pPr>
          </a:lstStyle>
          <a:p>
            <a:r>
              <a:rPr lang="nb-NO"/>
              <a:t>Klikk for å redigere tittelstil</a:t>
            </a:r>
            <a:endParaRPr lang="en-US" dirty="0"/>
          </a:p>
        </p:txBody>
      </p:sp>
      <p:sp>
        <p:nvSpPr>
          <p:cNvPr id="4" name="Text Placeholder 3"/>
          <p:cNvSpPr>
            <a:spLocks noGrp="1"/>
          </p:cNvSpPr>
          <p:nvPr>
            <p:ph type="body" sz="half" idx="2"/>
          </p:nvPr>
        </p:nvSpPr>
        <p:spPr>
          <a:xfrm>
            <a:off x="2104284" y="5181600"/>
            <a:ext cx="7141317"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b-NO"/>
              <a:t>Klikk for å redigere tekststiler i malen</a:t>
            </a:r>
          </a:p>
        </p:txBody>
      </p:sp>
      <p:sp>
        <p:nvSpPr>
          <p:cNvPr id="5" name="Date Placeholder 4"/>
          <p:cNvSpPr>
            <a:spLocks noGrp="1"/>
          </p:cNvSpPr>
          <p:nvPr>
            <p:ph type="dt" sz="half" idx="10"/>
          </p:nvPr>
        </p:nvSpPr>
        <p:spPr/>
        <p:txBody>
          <a:bodyPr/>
          <a:lstStyle/>
          <a:p>
            <a:pPr>
              <a:defRPr/>
            </a:pPr>
            <a:r>
              <a:rPr lang="nb-NO"/>
              <a:t>12/9/2011</a:t>
            </a:r>
          </a:p>
        </p:txBody>
      </p:sp>
      <p:sp>
        <p:nvSpPr>
          <p:cNvPr id="6" name="Footer Placeholder 5"/>
          <p:cNvSpPr>
            <a:spLocks noGrp="1"/>
          </p:cNvSpPr>
          <p:nvPr>
            <p:ph type="ftr" sz="quarter" idx="11"/>
          </p:nvPr>
        </p:nvSpPr>
        <p:spPr/>
        <p:txBody>
          <a:bodyPr/>
          <a:lstStyle/>
          <a:p>
            <a:pPr>
              <a:defRPr/>
            </a:pPr>
            <a:endParaRPr lang="nb-NO"/>
          </a:p>
        </p:txBody>
      </p:sp>
      <p:sp>
        <p:nvSpPr>
          <p:cNvPr id="11"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77543D24-E4FD-4649-BE44-3DA329951746}" type="slidenum">
              <a:rPr lang="nb-NO" altLang="nb-NO" smtClean="0"/>
              <a:pPr/>
              <a:t>‹#›</a:t>
            </a:fld>
            <a:endParaRPr lang="nb-NO" altLang="nb-NO"/>
          </a:p>
        </p:txBody>
      </p:sp>
    </p:spTree>
    <p:extLst>
      <p:ext uri="{BB962C8B-B14F-4D97-AF65-F5344CB8AC3E}">
        <p14:creationId xmlns:p14="http://schemas.microsoft.com/office/powerpoint/2010/main" val="1551981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med sitat">
    <p:spTree>
      <p:nvGrpSpPr>
        <p:cNvPr id="1" name=""/>
        <p:cNvGrpSpPr/>
        <p:nvPr/>
      </p:nvGrpSpPr>
      <p:grpSpPr>
        <a:xfrm>
          <a:off x="0" y="0"/>
          <a:ext cx="0" cy="0"/>
          <a:chOff x="0" y="0"/>
          <a:chExt cx="0" cy="0"/>
        </a:xfrm>
      </p:grpSpPr>
      <p:sp>
        <p:nvSpPr>
          <p:cNvPr id="13" name="Title 1"/>
          <p:cNvSpPr>
            <a:spLocks noGrp="1"/>
          </p:cNvSpPr>
          <p:nvPr>
            <p:ph type="title"/>
          </p:nvPr>
        </p:nvSpPr>
        <p:spPr>
          <a:xfrm>
            <a:off x="2370467" y="609600"/>
            <a:ext cx="6618719" cy="2895600"/>
          </a:xfrm>
        </p:spPr>
        <p:txBody>
          <a:bodyPr anchor="ctr">
            <a:normAutofit/>
          </a:bodyPr>
          <a:lstStyle>
            <a:lvl1pPr algn="l">
              <a:defRPr sz="4800" b="0" cap="none"/>
            </a:lvl1pPr>
          </a:lstStyle>
          <a:p>
            <a:r>
              <a:rPr lang="nb-NO"/>
              <a:t>Klikk for å redigere tittelstil</a:t>
            </a:r>
            <a:endParaRPr lang="en-US" dirty="0"/>
          </a:p>
        </p:txBody>
      </p:sp>
      <p:sp>
        <p:nvSpPr>
          <p:cNvPr id="21" name="Text Placeholder 9"/>
          <p:cNvSpPr>
            <a:spLocks noGrp="1"/>
          </p:cNvSpPr>
          <p:nvPr>
            <p:ph type="body" sz="quarter" idx="13"/>
          </p:nvPr>
        </p:nvSpPr>
        <p:spPr>
          <a:xfrm>
            <a:off x="2104283" y="4343400"/>
            <a:ext cx="72456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4" name="Text Placeholder 3"/>
          <p:cNvSpPr>
            <a:spLocks noGrp="1"/>
          </p:cNvSpPr>
          <p:nvPr>
            <p:ph type="body" sz="half" idx="2"/>
          </p:nvPr>
        </p:nvSpPr>
        <p:spPr>
          <a:xfrm>
            <a:off x="2104283" y="5181600"/>
            <a:ext cx="72456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b-NO"/>
              <a:t>Klikk for å redigere tekststiler i malen</a:t>
            </a:r>
          </a:p>
        </p:txBody>
      </p:sp>
      <p:sp>
        <p:nvSpPr>
          <p:cNvPr id="5" name="Date Placeholder 4"/>
          <p:cNvSpPr>
            <a:spLocks noGrp="1"/>
          </p:cNvSpPr>
          <p:nvPr>
            <p:ph type="dt" sz="half" idx="10"/>
          </p:nvPr>
        </p:nvSpPr>
        <p:spPr/>
        <p:txBody>
          <a:bodyPr/>
          <a:lstStyle/>
          <a:p>
            <a:pPr>
              <a:defRPr/>
            </a:pPr>
            <a:r>
              <a:rPr lang="nb-NO"/>
              <a:t>12/9/2011</a:t>
            </a:r>
          </a:p>
        </p:txBody>
      </p:sp>
      <p:sp>
        <p:nvSpPr>
          <p:cNvPr id="6" name="Footer Placeholder 5"/>
          <p:cNvSpPr>
            <a:spLocks noGrp="1"/>
          </p:cNvSpPr>
          <p:nvPr>
            <p:ph type="ftr" sz="quarter" idx="11"/>
          </p:nvPr>
        </p:nvSpPr>
        <p:spPr/>
        <p:txBody>
          <a:bodyPr/>
          <a:lstStyle/>
          <a:p>
            <a:pPr>
              <a:defRPr/>
            </a:pPr>
            <a:endParaRPr lang="nb-NO"/>
          </a:p>
        </p:txBody>
      </p:sp>
      <p:sp>
        <p:nvSpPr>
          <p:cNvPr id="2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77543D24-E4FD-4649-BE44-3DA329951746}" type="slidenum">
              <a:rPr lang="nb-NO" altLang="nb-NO" smtClean="0"/>
              <a:pPr/>
              <a:t>‹#›</a:t>
            </a:fld>
            <a:endParaRPr lang="nb-NO" altLang="nb-NO"/>
          </a:p>
        </p:txBody>
      </p:sp>
      <p:sp>
        <p:nvSpPr>
          <p:cNvPr id="11" name="TextBox 10"/>
          <p:cNvSpPr txBox="1"/>
          <p:nvPr/>
        </p:nvSpPr>
        <p:spPr>
          <a:xfrm>
            <a:off x="1959010" y="648005"/>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850328" y="290530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83298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2104284" y="627407"/>
            <a:ext cx="7141316" cy="2880020"/>
          </a:xfrm>
        </p:spPr>
        <p:txBody>
          <a:bodyPr anchor="ctr">
            <a:normAutofit/>
          </a:bodyPr>
          <a:lstStyle>
            <a:lvl1pPr algn="l">
              <a:defRPr sz="4800" b="0"/>
            </a:lvl1pPr>
          </a:lstStyle>
          <a:p>
            <a:r>
              <a:rPr lang="nb-NO"/>
              <a:t>Klikk for å redigere tittelstil</a:t>
            </a:r>
            <a:endParaRPr lang="en-US" dirty="0"/>
          </a:p>
        </p:txBody>
      </p:sp>
      <p:sp>
        <p:nvSpPr>
          <p:cNvPr id="21" name="Text Placeholder 9"/>
          <p:cNvSpPr>
            <a:spLocks noGrp="1"/>
          </p:cNvSpPr>
          <p:nvPr>
            <p:ph type="body" sz="quarter" idx="13"/>
          </p:nvPr>
        </p:nvSpPr>
        <p:spPr>
          <a:xfrm>
            <a:off x="2104284" y="4343400"/>
            <a:ext cx="7141317"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4" name="Text Placeholder 3"/>
          <p:cNvSpPr>
            <a:spLocks noGrp="1"/>
          </p:cNvSpPr>
          <p:nvPr>
            <p:ph type="body" sz="half" idx="2"/>
          </p:nvPr>
        </p:nvSpPr>
        <p:spPr>
          <a:xfrm>
            <a:off x="2104284" y="5181600"/>
            <a:ext cx="7141317"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b-NO"/>
              <a:t>Klikk for å redigere tekststiler i malen</a:t>
            </a:r>
          </a:p>
        </p:txBody>
      </p:sp>
      <p:sp>
        <p:nvSpPr>
          <p:cNvPr id="5" name="Date Placeholder 4"/>
          <p:cNvSpPr>
            <a:spLocks noGrp="1"/>
          </p:cNvSpPr>
          <p:nvPr>
            <p:ph type="dt" sz="half" idx="10"/>
          </p:nvPr>
        </p:nvSpPr>
        <p:spPr/>
        <p:txBody>
          <a:bodyPr/>
          <a:lstStyle/>
          <a:p>
            <a:pPr>
              <a:defRPr/>
            </a:pPr>
            <a:r>
              <a:rPr lang="nb-NO"/>
              <a:t>12/9/2011</a:t>
            </a:r>
          </a:p>
        </p:txBody>
      </p:sp>
      <p:sp>
        <p:nvSpPr>
          <p:cNvPr id="6" name="Footer Placeholder 5"/>
          <p:cNvSpPr>
            <a:spLocks noGrp="1"/>
          </p:cNvSpPr>
          <p:nvPr>
            <p:ph type="ftr" sz="quarter" idx="11"/>
          </p:nvPr>
        </p:nvSpPr>
        <p:spPr/>
        <p:txBody>
          <a:bodyPr/>
          <a:lstStyle/>
          <a:p>
            <a:pPr>
              <a:defRPr/>
            </a:pPr>
            <a:endParaRPr lang="nb-NO"/>
          </a:p>
        </p:txBody>
      </p:sp>
      <p:sp>
        <p:nvSpPr>
          <p:cNvPr id="1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77543D24-E4FD-4649-BE44-3DA329951746}" type="slidenum">
              <a:rPr lang="nb-NO" altLang="nb-NO" smtClean="0"/>
              <a:pPr/>
              <a:t>‹#›</a:t>
            </a:fld>
            <a:endParaRPr lang="nb-NO" altLang="nb-NO"/>
          </a:p>
        </p:txBody>
      </p:sp>
    </p:spTree>
    <p:extLst>
      <p:ext uri="{BB962C8B-B14F-4D97-AF65-F5344CB8AC3E}">
        <p14:creationId xmlns:p14="http://schemas.microsoft.com/office/powerpoint/2010/main" val="1322639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r>
              <a:rPr lang="nb-NO"/>
              <a:t>12/9/2011</a:t>
            </a:r>
          </a:p>
        </p:txBody>
      </p:sp>
      <p:sp>
        <p:nvSpPr>
          <p:cNvPr id="5" name="Footer Placeholder 4"/>
          <p:cNvSpPr>
            <a:spLocks noGrp="1"/>
          </p:cNvSpPr>
          <p:nvPr>
            <p:ph type="ftr" sz="quarter" idx="11"/>
          </p:nvPr>
        </p:nvSpPr>
        <p:spPr/>
        <p:txBody>
          <a:bodyPr/>
          <a:lstStyle/>
          <a:p>
            <a:pPr>
              <a:defRPr/>
            </a:pPr>
            <a:endParaRPr lang="nb-NO"/>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1161B16-CCAC-4076-8262-E38DA5E4BA6C}" type="slidenum">
              <a:rPr lang="nb-NO" altLang="nb-NO" smtClean="0"/>
              <a:pPr/>
              <a:t>‹#›</a:t>
            </a:fld>
            <a:endParaRPr lang="nb-NO" altLang="nb-NO"/>
          </a:p>
        </p:txBody>
      </p:sp>
    </p:spTree>
    <p:extLst>
      <p:ext uri="{BB962C8B-B14F-4D97-AF65-F5344CB8AC3E}">
        <p14:creationId xmlns:p14="http://schemas.microsoft.com/office/powerpoint/2010/main" val="1686705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1746" y="627407"/>
            <a:ext cx="1794143" cy="5283817"/>
          </a:xfrm>
        </p:spPr>
        <p:txBody>
          <a:bodyPr vert="eaVert" anchor="ctr"/>
          <a:lstStyle/>
          <a:p>
            <a:r>
              <a:rPr lang="nb-NO"/>
              <a:t>Klikk for å redigere tittelstil</a:t>
            </a:r>
            <a:endParaRPr lang="en-US" dirty="0"/>
          </a:p>
        </p:txBody>
      </p:sp>
      <p:sp>
        <p:nvSpPr>
          <p:cNvPr id="3" name="Vertical Text Placeholder 2"/>
          <p:cNvSpPr>
            <a:spLocks noGrp="1"/>
          </p:cNvSpPr>
          <p:nvPr>
            <p:ph type="body" orient="vert" idx="1"/>
          </p:nvPr>
        </p:nvSpPr>
        <p:spPr>
          <a:xfrm>
            <a:off x="2104284" y="627407"/>
            <a:ext cx="5109377" cy="5283817"/>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r>
              <a:rPr lang="nb-NO"/>
              <a:t>12/9/2011</a:t>
            </a:r>
          </a:p>
        </p:txBody>
      </p:sp>
      <p:sp>
        <p:nvSpPr>
          <p:cNvPr id="5" name="Footer Placeholder 4"/>
          <p:cNvSpPr>
            <a:spLocks noGrp="1"/>
          </p:cNvSpPr>
          <p:nvPr>
            <p:ph type="ftr" sz="quarter" idx="11"/>
          </p:nvPr>
        </p:nvSpPr>
        <p:spPr/>
        <p:txBody>
          <a:bodyPr/>
          <a:lstStyle/>
          <a:p>
            <a:pPr>
              <a:defRPr/>
            </a:pPr>
            <a:endParaRPr lang="nb-NO"/>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4321000-A456-4BAD-B6C0-047802241F56}" type="slidenum">
              <a:rPr lang="nb-NO" altLang="nb-NO" smtClean="0"/>
              <a:pPr/>
              <a:t>‹#›</a:t>
            </a:fld>
            <a:endParaRPr lang="nb-NO" altLang="nb-NO"/>
          </a:p>
        </p:txBody>
      </p:sp>
    </p:spTree>
    <p:extLst>
      <p:ext uri="{BB962C8B-B14F-4D97-AF65-F5344CB8AC3E}">
        <p14:creationId xmlns:p14="http://schemas.microsoft.com/office/powerpoint/2010/main" val="325387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2107302" y="624110"/>
            <a:ext cx="7138299" cy="1280890"/>
          </a:xfrm>
        </p:spPr>
        <p:txBody>
          <a:bodyPr/>
          <a:lstStyle/>
          <a:p>
            <a:r>
              <a:rPr lang="nb-NO"/>
              <a:t>Klikk for å redigere tittelstil</a:t>
            </a:r>
            <a:endParaRPr lang="en-US" dirty="0"/>
          </a:p>
        </p:txBody>
      </p:sp>
      <p:sp>
        <p:nvSpPr>
          <p:cNvPr id="3" name="Content Placeholder 2"/>
          <p:cNvSpPr>
            <a:spLocks noGrp="1"/>
          </p:cNvSpPr>
          <p:nvPr>
            <p:ph idx="1"/>
          </p:nvPr>
        </p:nvSpPr>
        <p:spPr>
          <a:xfrm>
            <a:off x="2104284" y="2133600"/>
            <a:ext cx="7141317" cy="377762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pPr>
              <a:defRPr/>
            </a:pPr>
            <a:r>
              <a:rPr lang="nb-NO"/>
              <a:t>12/9/2011</a:t>
            </a:r>
          </a:p>
        </p:txBody>
      </p:sp>
      <p:sp>
        <p:nvSpPr>
          <p:cNvPr id="5" name="Footer Placeholder 4"/>
          <p:cNvSpPr>
            <a:spLocks noGrp="1"/>
          </p:cNvSpPr>
          <p:nvPr>
            <p:ph type="ftr" sz="quarter" idx="11"/>
          </p:nvPr>
        </p:nvSpPr>
        <p:spPr/>
        <p:txBody>
          <a:bodyPr/>
          <a:lstStyle/>
          <a:p>
            <a:pPr>
              <a:defRPr/>
            </a:pPr>
            <a:endParaRPr lang="nb-NO"/>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5994082-BC8B-4A44-A945-BDB9C572A46A}" type="slidenum">
              <a:rPr lang="nb-NO" altLang="nb-NO" smtClean="0"/>
              <a:pPr/>
              <a:t>‹#›</a:t>
            </a:fld>
            <a:endParaRPr lang="nb-NO" altLang="nb-NO"/>
          </a:p>
        </p:txBody>
      </p:sp>
    </p:spTree>
    <p:extLst>
      <p:ext uri="{BB962C8B-B14F-4D97-AF65-F5344CB8AC3E}">
        <p14:creationId xmlns:p14="http://schemas.microsoft.com/office/powerpoint/2010/main" val="323905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2104284" y="2074562"/>
            <a:ext cx="7141317" cy="1468800"/>
          </a:xfrm>
        </p:spPr>
        <p:txBody>
          <a:bodyPr anchor="b"/>
          <a:lstStyle>
            <a:lvl1pPr algn="l">
              <a:defRPr sz="4000" b="0" cap="none"/>
            </a:lvl1pPr>
          </a:lstStyle>
          <a:p>
            <a:r>
              <a:rPr lang="nb-NO"/>
              <a:t>Klikk for å redigere tittelstil</a:t>
            </a:r>
            <a:endParaRPr lang="en-US" dirty="0"/>
          </a:p>
        </p:txBody>
      </p:sp>
      <p:sp>
        <p:nvSpPr>
          <p:cNvPr id="3" name="Text Placeholder 2"/>
          <p:cNvSpPr>
            <a:spLocks noGrp="1"/>
          </p:cNvSpPr>
          <p:nvPr>
            <p:ph type="body" idx="1"/>
          </p:nvPr>
        </p:nvSpPr>
        <p:spPr>
          <a:xfrm>
            <a:off x="2104284" y="3581400"/>
            <a:ext cx="7141317"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pPr>
              <a:defRPr/>
            </a:pPr>
            <a:r>
              <a:rPr lang="nb-NO"/>
              <a:t>12/9/2011</a:t>
            </a:r>
          </a:p>
        </p:txBody>
      </p:sp>
      <p:sp>
        <p:nvSpPr>
          <p:cNvPr id="5" name="Footer Placeholder 4"/>
          <p:cNvSpPr>
            <a:spLocks noGrp="1"/>
          </p:cNvSpPr>
          <p:nvPr>
            <p:ph type="ftr" sz="quarter" idx="11"/>
          </p:nvPr>
        </p:nvSpPr>
        <p:spPr/>
        <p:txBody>
          <a:bodyPr/>
          <a:lstStyle/>
          <a:p>
            <a:pPr>
              <a:defRPr/>
            </a:pPr>
            <a:endParaRPr lang="nb-NO"/>
          </a:p>
        </p:txBody>
      </p:sp>
      <p:sp>
        <p:nvSpPr>
          <p:cNvPr id="11"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fld id="{1E34272C-3CA8-41CC-8231-D7926BF57B25}" type="slidenum">
              <a:rPr lang="nb-NO" altLang="nb-NO" smtClean="0"/>
              <a:pPr/>
              <a:t>‹#›</a:t>
            </a:fld>
            <a:endParaRPr lang="nb-NO" altLang="nb-NO"/>
          </a:p>
        </p:txBody>
      </p:sp>
    </p:spTree>
    <p:extLst>
      <p:ext uri="{BB962C8B-B14F-4D97-AF65-F5344CB8AC3E}">
        <p14:creationId xmlns:p14="http://schemas.microsoft.com/office/powerpoint/2010/main" val="70554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2104285" y="2136707"/>
            <a:ext cx="3463992" cy="3767397"/>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5782083" y="2136707"/>
            <a:ext cx="3463517" cy="3767397"/>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pPr>
              <a:defRPr/>
            </a:pPr>
            <a:r>
              <a:rPr lang="nb-NO"/>
              <a:t>12/9/2011</a:t>
            </a:r>
          </a:p>
        </p:txBody>
      </p:sp>
      <p:sp>
        <p:nvSpPr>
          <p:cNvPr id="6" name="Footer Placeholder 5"/>
          <p:cNvSpPr>
            <a:spLocks noGrp="1"/>
          </p:cNvSpPr>
          <p:nvPr>
            <p:ph type="ftr" sz="quarter" idx="11"/>
          </p:nvPr>
        </p:nvSpPr>
        <p:spPr/>
        <p:txBody>
          <a:bodyPr/>
          <a:lstStyle/>
          <a:p>
            <a:pPr>
              <a:defRPr/>
            </a:pPr>
            <a:endParaRPr lang="nb-NO"/>
          </a:p>
        </p:txBody>
      </p:sp>
      <p:sp>
        <p:nvSpPr>
          <p:cNvPr id="9"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53830" y="787784"/>
            <a:ext cx="633726" cy="365125"/>
          </a:xfrm>
        </p:spPr>
        <p:txBody>
          <a:bodyPr/>
          <a:lstStyle/>
          <a:p>
            <a:fld id="{77543D24-E4FD-4649-BE44-3DA329951746}" type="slidenum">
              <a:rPr lang="nb-NO" altLang="nb-NO" smtClean="0"/>
              <a:pPr/>
              <a:t>‹#›</a:t>
            </a:fld>
            <a:endParaRPr lang="nb-NO" altLang="nb-NO"/>
          </a:p>
        </p:txBody>
      </p:sp>
    </p:spTree>
    <p:extLst>
      <p:ext uri="{BB962C8B-B14F-4D97-AF65-F5344CB8AC3E}">
        <p14:creationId xmlns:p14="http://schemas.microsoft.com/office/powerpoint/2010/main" val="340306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b-NO"/>
              <a:t>Klikk for å redigere tittelstil</a:t>
            </a:r>
            <a:endParaRPr lang="en-US" dirty="0"/>
          </a:p>
        </p:txBody>
      </p:sp>
      <p:sp>
        <p:nvSpPr>
          <p:cNvPr id="3" name="Text Placeholder 2"/>
          <p:cNvSpPr>
            <a:spLocks noGrp="1"/>
          </p:cNvSpPr>
          <p:nvPr>
            <p:ph type="body" idx="1"/>
          </p:nvPr>
        </p:nvSpPr>
        <p:spPr>
          <a:xfrm>
            <a:off x="2454131" y="2226626"/>
            <a:ext cx="311414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2104283" y="2802889"/>
            <a:ext cx="3463993" cy="3105703"/>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27501" y="2223398"/>
            <a:ext cx="31126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5778191" y="2799661"/>
            <a:ext cx="3461987" cy="3105703"/>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pPr>
              <a:defRPr/>
            </a:pPr>
            <a:r>
              <a:rPr lang="nb-NO"/>
              <a:t>12/9/2011</a:t>
            </a:r>
          </a:p>
        </p:txBody>
      </p:sp>
      <p:sp>
        <p:nvSpPr>
          <p:cNvPr id="8" name="Footer Placeholder 7"/>
          <p:cNvSpPr>
            <a:spLocks noGrp="1"/>
          </p:cNvSpPr>
          <p:nvPr>
            <p:ph type="ftr" sz="quarter" idx="11"/>
          </p:nvPr>
        </p:nvSpPr>
        <p:spPr/>
        <p:txBody>
          <a:bodyPr/>
          <a:lstStyle/>
          <a:p>
            <a:pPr>
              <a:defRPr/>
            </a:pPr>
            <a:endParaRPr lang="nb-NO"/>
          </a:p>
        </p:txBody>
      </p:sp>
      <p:sp>
        <p:nvSpPr>
          <p:cNvPr id="11"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53830" y="787784"/>
            <a:ext cx="633726" cy="365125"/>
          </a:xfrm>
        </p:spPr>
        <p:txBody>
          <a:bodyPr/>
          <a:lstStyle/>
          <a:p>
            <a:fld id="{20C6B425-900D-44BA-AE6C-B3CFF46AB90C}" type="slidenum">
              <a:rPr lang="nb-NO" altLang="nb-NO" smtClean="0"/>
              <a:pPr/>
              <a:t>‹#›</a:t>
            </a:fld>
            <a:endParaRPr lang="nb-NO" altLang="nb-NO"/>
          </a:p>
        </p:txBody>
      </p:sp>
    </p:spTree>
    <p:extLst>
      <p:ext uri="{BB962C8B-B14F-4D97-AF65-F5344CB8AC3E}">
        <p14:creationId xmlns:p14="http://schemas.microsoft.com/office/powerpoint/2010/main" val="911328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2107300" y="624110"/>
            <a:ext cx="7138300" cy="1280890"/>
          </a:xfrm>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pPr>
              <a:defRPr/>
            </a:pPr>
            <a:r>
              <a:rPr lang="nb-NO"/>
              <a:t>12/9/2011</a:t>
            </a:r>
          </a:p>
        </p:txBody>
      </p:sp>
      <p:sp>
        <p:nvSpPr>
          <p:cNvPr id="4" name="Footer Placeholder 3"/>
          <p:cNvSpPr>
            <a:spLocks noGrp="1"/>
          </p:cNvSpPr>
          <p:nvPr>
            <p:ph type="ftr" sz="quarter" idx="11"/>
          </p:nvPr>
        </p:nvSpPr>
        <p:spPr/>
        <p:txBody>
          <a:bodyPr/>
          <a:lstStyle/>
          <a:p>
            <a:pPr>
              <a:defRPr/>
            </a:pPr>
            <a:endParaRPr lang="nb-NO"/>
          </a:p>
        </p:txBody>
      </p:sp>
      <p:sp>
        <p:nvSpPr>
          <p:cNvPr id="8"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323AFD9-C587-4681-A1BB-BC37D9E86CFA}" type="slidenum">
              <a:rPr lang="nb-NO" altLang="nb-NO" smtClean="0"/>
              <a:pPr/>
              <a:t>‹#›</a:t>
            </a:fld>
            <a:endParaRPr lang="nb-NO" altLang="nb-NO"/>
          </a:p>
        </p:txBody>
      </p:sp>
    </p:spTree>
    <p:extLst>
      <p:ext uri="{BB962C8B-B14F-4D97-AF65-F5344CB8AC3E}">
        <p14:creationId xmlns:p14="http://schemas.microsoft.com/office/powerpoint/2010/main" val="132028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nb-NO"/>
              <a:t>12/9/2011</a:t>
            </a:r>
          </a:p>
        </p:txBody>
      </p:sp>
      <p:sp>
        <p:nvSpPr>
          <p:cNvPr id="3" name="Footer Placeholder 2"/>
          <p:cNvSpPr>
            <a:spLocks noGrp="1"/>
          </p:cNvSpPr>
          <p:nvPr>
            <p:ph type="ftr" sz="quarter" idx="11"/>
          </p:nvPr>
        </p:nvSpPr>
        <p:spPr/>
        <p:txBody>
          <a:bodyPr/>
          <a:lstStyle/>
          <a:p>
            <a:pPr>
              <a:defRPr/>
            </a:pPr>
            <a:endParaRPr lang="nb-NO"/>
          </a:p>
        </p:txBody>
      </p:sp>
      <p:sp>
        <p:nvSpPr>
          <p:cNvPr id="6"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9C90E0B-E54B-467E-8111-996E4240FECF}" type="slidenum">
              <a:rPr lang="nb-NO" altLang="nb-NO" smtClean="0"/>
              <a:pPr/>
              <a:t>‹#›</a:t>
            </a:fld>
            <a:endParaRPr lang="nb-NO" altLang="nb-NO"/>
          </a:p>
        </p:txBody>
      </p:sp>
    </p:spTree>
    <p:extLst>
      <p:ext uri="{BB962C8B-B14F-4D97-AF65-F5344CB8AC3E}">
        <p14:creationId xmlns:p14="http://schemas.microsoft.com/office/powerpoint/2010/main" val="260807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2104283" y="446088"/>
            <a:ext cx="2848716" cy="976312"/>
          </a:xfrm>
        </p:spPr>
        <p:txBody>
          <a:bodyPr anchor="b"/>
          <a:lstStyle>
            <a:lvl1pPr algn="l">
              <a:defRPr sz="2000" b="0"/>
            </a:lvl1pPr>
          </a:lstStyle>
          <a:p>
            <a:r>
              <a:rPr lang="nb-NO"/>
              <a:t>Klikk for å redigere tittelstil</a:t>
            </a:r>
            <a:endParaRPr lang="en-US" dirty="0"/>
          </a:p>
        </p:txBody>
      </p:sp>
      <p:sp>
        <p:nvSpPr>
          <p:cNvPr id="3" name="Content Placeholder 2"/>
          <p:cNvSpPr>
            <a:spLocks noGrp="1"/>
          </p:cNvSpPr>
          <p:nvPr>
            <p:ph idx="1"/>
          </p:nvPr>
        </p:nvSpPr>
        <p:spPr>
          <a:xfrm>
            <a:off x="5138785" y="446090"/>
            <a:ext cx="4106815" cy="5414963"/>
          </a:xfrm>
        </p:spPr>
        <p:txBody>
          <a:bodyPr anchor="ct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2104283" y="1598613"/>
            <a:ext cx="2848716"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r>
              <a:rPr lang="nb-NO"/>
              <a:t>12/9/2011</a:t>
            </a:r>
          </a:p>
        </p:txBody>
      </p:sp>
      <p:sp>
        <p:nvSpPr>
          <p:cNvPr id="6" name="Footer Placeholder 5"/>
          <p:cNvSpPr>
            <a:spLocks noGrp="1"/>
          </p:cNvSpPr>
          <p:nvPr>
            <p:ph type="ftr" sz="quarter" idx="11"/>
          </p:nvPr>
        </p:nvSpPr>
        <p:spPr/>
        <p:txBody>
          <a:bodyPr/>
          <a:lstStyle/>
          <a:p>
            <a:pPr>
              <a:defRPr/>
            </a:pPr>
            <a:endParaRPr lang="nb-NO"/>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B359E8E-6286-44B3-A191-AF6E4E4D6BA2}" type="slidenum">
              <a:rPr lang="nb-NO" altLang="nb-NO" smtClean="0"/>
              <a:pPr/>
              <a:t>‹#›</a:t>
            </a:fld>
            <a:endParaRPr lang="nb-NO" altLang="nb-NO"/>
          </a:p>
        </p:txBody>
      </p:sp>
    </p:spTree>
    <p:extLst>
      <p:ext uri="{BB962C8B-B14F-4D97-AF65-F5344CB8AC3E}">
        <p14:creationId xmlns:p14="http://schemas.microsoft.com/office/powerpoint/2010/main" val="1448009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2104284" y="4800600"/>
            <a:ext cx="7141317" cy="566738"/>
          </a:xfrm>
        </p:spPr>
        <p:txBody>
          <a:bodyPr anchor="b">
            <a:normAutofit/>
          </a:bodyPr>
          <a:lstStyle>
            <a:lvl1pPr algn="l">
              <a:defRPr sz="24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2104284" y="634965"/>
            <a:ext cx="7141317"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4" name="Text Placeholder 3"/>
          <p:cNvSpPr>
            <a:spLocks noGrp="1"/>
          </p:cNvSpPr>
          <p:nvPr>
            <p:ph type="body" sz="half" idx="2"/>
          </p:nvPr>
        </p:nvSpPr>
        <p:spPr>
          <a:xfrm>
            <a:off x="2104284" y="5367338"/>
            <a:ext cx="714131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pPr>
              <a:defRPr/>
            </a:pPr>
            <a:r>
              <a:rPr lang="nb-NO"/>
              <a:t>12/9/2011</a:t>
            </a:r>
          </a:p>
        </p:txBody>
      </p:sp>
      <p:sp>
        <p:nvSpPr>
          <p:cNvPr id="6" name="Footer Placeholder 5"/>
          <p:cNvSpPr>
            <a:spLocks noGrp="1"/>
          </p:cNvSpPr>
          <p:nvPr>
            <p:ph type="ftr" sz="quarter" idx="11"/>
          </p:nvPr>
        </p:nvSpPr>
        <p:spPr/>
        <p:txBody>
          <a:bodyPr/>
          <a:lstStyle/>
          <a:p>
            <a:pPr>
              <a:defRPr/>
            </a:pPr>
            <a:endParaRPr lang="nb-NO"/>
          </a:p>
        </p:txBody>
      </p:sp>
      <p:sp>
        <p:nvSpPr>
          <p:cNvPr id="1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77543D24-E4FD-4649-BE44-3DA329951746}" type="slidenum">
              <a:rPr lang="nb-NO" altLang="nb-NO" smtClean="0"/>
              <a:pPr/>
              <a:t>‹#›</a:t>
            </a:fld>
            <a:endParaRPr lang="nb-NO" altLang="nb-NO"/>
          </a:p>
        </p:txBody>
      </p:sp>
    </p:spTree>
    <p:extLst>
      <p:ext uri="{BB962C8B-B14F-4D97-AF65-F5344CB8AC3E}">
        <p14:creationId xmlns:p14="http://schemas.microsoft.com/office/powerpoint/2010/main" val="405981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1463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nb-NO"/>
            </a:p>
          </p:txBody>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nb-NO"/>
            </a:p>
          </p:txBody>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nb-NO"/>
            </a:p>
          </p:txBody>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nb-NO"/>
            </a:p>
          </p:txBody>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nb-NO"/>
            </a:p>
          </p:txBody>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nb-NO"/>
            </a:p>
          </p:txBody>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nb-NO"/>
            </a:p>
          </p:txBody>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nb-NO"/>
            </a:p>
          </p:txBody>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nb-NO"/>
            </a:p>
          </p:txBody>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nb-NO"/>
            </a:p>
          </p:txBody>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nb-NO"/>
            </a:p>
          </p:txBody>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nb-NO"/>
            </a:p>
          </p:txBody>
        </p:sp>
      </p:grpSp>
      <p:grpSp>
        <p:nvGrpSpPr>
          <p:cNvPr id="49" name="Group 48"/>
          <p:cNvGrpSpPr/>
          <p:nvPr/>
        </p:nvGrpSpPr>
        <p:grpSpPr>
          <a:xfrm>
            <a:off x="22123" y="285"/>
            <a:ext cx="2114961"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nb-NO"/>
            </a:p>
          </p:txBody>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nb-NO"/>
            </a:p>
          </p:txBody>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nb-NO"/>
            </a:p>
          </p:txBody>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nb-NO"/>
            </a:p>
          </p:txBody>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nb-NO"/>
            </a:p>
          </p:txBody>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nb-NO"/>
            </a:p>
          </p:txBody>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nb-NO"/>
            </a:p>
          </p:txBody>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nb-NO"/>
            </a:p>
          </p:txBody>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nb-NO"/>
            </a:p>
          </p:txBody>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nb-NO"/>
            </a:p>
          </p:txBody>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nb-NO"/>
            </a:p>
          </p:txBody>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nb-NO"/>
            </a:p>
          </p:txBody>
        </p:sp>
      </p:grpSp>
      <p:sp>
        <p:nvSpPr>
          <p:cNvPr id="62" name="Rectangle 61"/>
          <p:cNvSpPr/>
          <p:nvPr/>
        </p:nvSpPr>
        <p:spPr>
          <a:xfrm>
            <a:off x="0" y="0"/>
            <a:ext cx="19812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b-NO"/>
          </a:p>
        </p:txBody>
      </p:sp>
      <p:sp>
        <p:nvSpPr>
          <p:cNvPr id="2" name="Title Placeholder 1"/>
          <p:cNvSpPr>
            <a:spLocks noGrp="1"/>
          </p:cNvSpPr>
          <p:nvPr>
            <p:ph type="title"/>
          </p:nvPr>
        </p:nvSpPr>
        <p:spPr>
          <a:xfrm>
            <a:off x="2107300" y="624110"/>
            <a:ext cx="7138300" cy="1280890"/>
          </a:xfrm>
          <a:prstGeom prst="rect">
            <a:avLst/>
          </a:prstGeom>
        </p:spPr>
        <p:txBody>
          <a:bodyPr vert="horz" lIns="91440" tIns="45720" rIns="91440" bIns="45720" rtlCol="0" anchor="t">
            <a:normAutofit/>
          </a:bodyPr>
          <a:lstStyle/>
          <a:p>
            <a:r>
              <a:rPr lang="nb-NO"/>
              <a:t>Klikk for å redigere tittelstil</a:t>
            </a:r>
            <a:endParaRPr lang="en-US" dirty="0"/>
          </a:p>
        </p:txBody>
      </p:sp>
      <p:sp>
        <p:nvSpPr>
          <p:cNvPr id="3" name="Text Placeholder 2"/>
          <p:cNvSpPr>
            <a:spLocks noGrp="1"/>
          </p:cNvSpPr>
          <p:nvPr>
            <p:ph type="body" idx="1"/>
          </p:nvPr>
        </p:nvSpPr>
        <p:spPr>
          <a:xfrm>
            <a:off x="2104284" y="2133600"/>
            <a:ext cx="7141317" cy="38862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420100" y="6135090"/>
            <a:ext cx="830245"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r>
              <a:rPr lang="nb-NO"/>
              <a:t>12/9/2011</a:t>
            </a:r>
          </a:p>
        </p:txBody>
      </p:sp>
      <p:sp>
        <p:nvSpPr>
          <p:cNvPr id="5" name="Footer Placeholder 4"/>
          <p:cNvSpPr>
            <a:spLocks noGrp="1"/>
          </p:cNvSpPr>
          <p:nvPr>
            <p:ph type="ftr" sz="quarter" idx="3"/>
          </p:nvPr>
        </p:nvSpPr>
        <p:spPr>
          <a:xfrm>
            <a:off x="2104283" y="6135810"/>
            <a:ext cx="619286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nb-NO"/>
          </a:p>
        </p:txBody>
      </p:sp>
      <p:sp>
        <p:nvSpPr>
          <p:cNvPr id="6" name="Slide Number Placeholder 5"/>
          <p:cNvSpPr>
            <a:spLocks noGrp="1"/>
          </p:cNvSpPr>
          <p:nvPr>
            <p:ph type="sldNum" sz="quarter" idx="4"/>
          </p:nvPr>
        </p:nvSpPr>
        <p:spPr bwMode="gray">
          <a:xfrm>
            <a:off x="553830" y="787784"/>
            <a:ext cx="633726" cy="365125"/>
          </a:xfrm>
          <a:prstGeom prst="rect">
            <a:avLst/>
          </a:prstGeom>
        </p:spPr>
        <p:txBody>
          <a:bodyPr vert="horz" lIns="91440" tIns="45720" rIns="91440" bIns="45720" rtlCol="0" anchor="ctr"/>
          <a:lstStyle>
            <a:lvl1pPr algn="r">
              <a:defRPr sz="2000">
                <a:solidFill>
                  <a:srgbClr val="FEFFFF"/>
                </a:solidFill>
              </a:defRPr>
            </a:lvl1pPr>
          </a:lstStyle>
          <a:p>
            <a:fld id="{77543D24-E4FD-4649-BE44-3DA329951746}" type="slidenum">
              <a:rPr lang="nb-NO" altLang="nb-NO" smtClean="0"/>
              <a:pPr/>
              <a:t>‹#›</a:t>
            </a:fld>
            <a:endParaRPr lang="nb-NO" altLang="nb-NO"/>
          </a:p>
        </p:txBody>
      </p:sp>
    </p:spTree>
    <p:extLst>
      <p:ext uri="{BB962C8B-B14F-4D97-AF65-F5344CB8AC3E}">
        <p14:creationId xmlns:p14="http://schemas.microsoft.com/office/powerpoint/2010/main" val="3139136746"/>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 id="2147484152" r:id="rId13"/>
    <p:sldLayoutId id="2147484153" r:id="rId14"/>
    <p:sldLayoutId id="2147484154" r:id="rId15"/>
    <p:sldLayoutId id="2147484155"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cid:16cce7128bc855d351" TargetMode="Externa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cid:16cce7128bc855d351" TargetMode="Externa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cid:16cce7128bc855d351" TargetMode="Externa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cid:16cce7128bc855d351" TargetMode="Externa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cid:16cce7128bc855d351" TargetMode="Externa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cid:16cce7128bc855d351" TargetMode="Externa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cid:16cce7128bc855d351"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brastad.barnehage.no/Informasjon/Kontakt"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rcostbudde@gmail.com" TargetMode="External"/><Relationship Id="rId7"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jpeg"/><Relationship Id="rId5" Type="http://schemas.openxmlformats.org/officeDocument/2006/relationships/hyperlink" Target="mailto:post@solstuabhg.no" TargetMode="External"/><Relationship Id="rId4" Type="http://schemas.openxmlformats.org/officeDocument/2006/relationships/hyperlink" Target="mailto:ida_boldermo@hotmail.com" TargetMode="Externa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oleObject" Target="../embeddings/oleObject3.bin"/><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hyperlink" Target="http://www.snakkepakken.no/" TargetMode="External"/><Relationship Id="rId13" Type="http://schemas.openxmlformats.org/officeDocument/2006/relationships/image" Target="../media/image1.jpeg"/><Relationship Id="rId3" Type="http://schemas.openxmlformats.org/officeDocument/2006/relationships/hyperlink" Target="https://www.udir.no/laring-og-trivsel/rammeplan-for-barnehagen/" TargetMode="External"/><Relationship Id="rId7" Type="http://schemas.openxmlformats.org/officeDocument/2006/relationships/hyperlink" Target="https://www.stinesofiesstiftelse.no/hva-vi-gjor/stine-sofie-barnehagepakke" TargetMode="External"/><Relationship Id="rId12" Type="http://schemas.openxmlformats.org/officeDocument/2006/relationships/hyperlink" Target="https://www.infovestforlag.no/products/alle-med-observasjonsskjema-20-stk" TargetMode="External"/><Relationship Id="rId2" Type="http://schemas.openxmlformats.org/officeDocument/2006/relationships/notesSlide" Target="../notesSlides/notesSlide7.xml"/><Relationship Id="rId16"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hyperlink" Target="https://barnehage.salaby.no/gronne-tanker-glade-barn1" TargetMode="External"/><Relationship Id="rId11" Type="http://schemas.openxmlformats.org/officeDocument/2006/relationships/hyperlink" Target="https://brannbamsen.no/" TargetMode="External"/><Relationship Id="rId5" Type="http://schemas.openxmlformats.org/officeDocument/2006/relationships/hyperlink" Target="https://www.folkom.no/barn" TargetMode="External"/><Relationship Id="rId15" Type="http://schemas.openxmlformats.org/officeDocument/2006/relationships/image" Target="../media/image2.png"/><Relationship Id="rId10" Type="http://schemas.openxmlformats.org/officeDocument/2006/relationships/hyperlink" Target="https://www.barnastrafikklubb.no/" TargetMode="External"/><Relationship Id="rId4" Type="http://schemas.openxmlformats.org/officeDocument/2006/relationships/hyperlink" Target="https://ndla.no/nb/subject:1:03e810db-3560-47b5-a5f6-e7afe1d0a2d6/topic:1:283ddec5-923c-412c-b880-cf71f42516d2/topic:1:2674babd-b597-4aa9-8b55-64c1a567a8c1/resource:64f2849c-912b-4590-a259-02d49e99c9cd" TargetMode="External"/><Relationship Id="rId9" Type="http://schemas.openxmlformats.org/officeDocument/2006/relationships/hyperlink" Target="https://www.rodekors.no/forstehjelp/barnehager-forstehjelp/" TargetMode="External"/><Relationship Id="rId1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oleObject" Target="../embeddings/oleObject3.bin"/><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4"/>
          <p:cNvSpPr txBox="1">
            <a:spLocks noChangeArrowheads="1"/>
          </p:cNvSpPr>
          <p:nvPr/>
        </p:nvSpPr>
        <p:spPr bwMode="auto">
          <a:xfrm>
            <a:off x="370192" y="4094217"/>
            <a:ext cx="92043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457200" rtl="0" eaLnBrk="1" fontAlgn="auto" latinLnBrk="0" hangingPunct="1">
              <a:lnSpc>
                <a:spcPct val="100000"/>
              </a:lnSpc>
              <a:spcBef>
                <a:spcPts val="438"/>
              </a:spcBef>
              <a:spcAft>
                <a:spcPts val="0"/>
              </a:spcAft>
              <a:buClrTx/>
              <a:buSzTx/>
              <a:buFontTx/>
              <a:buNone/>
              <a:tabLst/>
              <a:defRPr/>
            </a:pPr>
            <a:r>
              <a:rPr kumimoji="0" lang="nb-NO" altLang="nb-NO" sz="2400" b="0" i="0" u="none" strike="noStrike" kern="1200" cap="none" spc="0" normalizeH="0" baseline="0" noProof="1">
                <a:ln>
                  <a:noFill/>
                </a:ln>
                <a:solidFill>
                  <a:prstClr val="black"/>
                </a:solidFill>
                <a:effectLst/>
                <a:uLnTx/>
                <a:uFillTx/>
                <a:latin typeface="Harrington" panose="04040505050A02020702" pitchFamily="82" charset="0"/>
                <a:ea typeface="+mn-ea"/>
                <a:cs typeface="+mn-cs"/>
              </a:rPr>
              <a:t>GLADE  BARN  OG  VOKSNE</a:t>
            </a:r>
          </a:p>
          <a:p>
            <a:pPr marL="0" marR="0" lvl="0" indent="0" algn="ctr" defTabSz="457200" rtl="0" eaLnBrk="1" fontAlgn="auto" latinLnBrk="0" hangingPunct="1">
              <a:lnSpc>
                <a:spcPct val="100000"/>
              </a:lnSpc>
              <a:spcBef>
                <a:spcPts val="438"/>
              </a:spcBef>
              <a:spcAft>
                <a:spcPts val="0"/>
              </a:spcAft>
              <a:buClrTx/>
              <a:buSzTx/>
              <a:buFontTx/>
              <a:buNone/>
              <a:tabLst/>
              <a:defRPr/>
            </a:pPr>
            <a:r>
              <a:rPr kumimoji="0" lang="nb-NO" altLang="nb-NO" sz="1800" b="0" i="0" u="none" strike="noStrike" kern="1200" cap="none" spc="0" normalizeH="0" baseline="0" noProof="1">
                <a:ln>
                  <a:noFill/>
                </a:ln>
                <a:solidFill>
                  <a:prstClr val="black"/>
                </a:solidFill>
                <a:effectLst/>
                <a:uLnTx/>
                <a:uFillTx/>
                <a:latin typeface="Imprint MT Shadow" panose="04020605060303030202" pitchFamily="82" charset="0"/>
                <a:ea typeface="+mn-ea"/>
                <a:cs typeface="+mn-cs"/>
              </a:rPr>
              <a:t>Voksne og barn som tar vare på hverandre, sikrer trygghet, </a:t>
            </a:r>
          </a:p>
          <a:p>
            <a:pPr marL="0" marR="0" lvl="0" indent="0" algn="ctr" defTabSz="457200" rtl="0" eaLnBrk="1" fontAlgn="auto" latinLnBrk="0" hangingPunct="1">
              <a:lnSpc>
                <a:spcPct val="100000"/>
              </a:lnSpc>
              <a:spcBef>
                <a:spcPts val="438"/>
              </a:spcBef>
              <a:spcAft>
                <a:spcPts val="0"/>
              </a:spcAft>
              <a:buClrTx/>
              <a:buSzTx/>
              <a:buFontTx/>
              <a:buNone/>
              <a:tabLst/>
              <a:defRPr/>
            </a:pPr>
            <a:r>
              <a:rPr kumimoji="0" lang="nb-NO" altLang="nb-NO" sz="1800" b="0" i="0" u="none" strike="noStrike" kern="1200" cap="none" spc="0" normalizeH="0" baseline="0" noProof="1">
                <a:ln>
                  <a:noFill/>
                </a:ln>
                <a:solidFill>
                  <a:prstClr val="black"/>
                </a:solidFill>
                <a:effectLst/>
                <a:uLnTx/>
                <a:uFillTx/>
                <a:latin typeface="Imprint MT Shadow" panose="04020605060303030202" pitchFamily="82" charset="0"/>
                <a:ea typeface="+mn-ea"/>
                <a:cs typeface="+mn-cs"/>
              </a:rPr>
              <a:t>glede og omsorg i et utviklende miljø </a:t>
            </a:r>
          </a:p>
        </p:txBody>
      </p:sp>
      <p:sp>
        <p:nvSpPr>
          <p:cNvPr id="8" name="Title 7"/>
          <p:cNvSpPr>
            <a:spLocks noGrp="1"/>
          </p:cNvSpPr>
          <p:nvPr>
            <p:ph type="ctrTitle"/>
          </p:nvPr>
        </p:nvSpPr>
        <p:spPr>
          <a:xfrm>
            <a:off x="225730" y="1809768"/>
            <a:ext cx="9493250" cy="1695450"/>
          </a:xfrm>
        </p:spPr>
        <p:txBody>
          <a:bodyPr lIns="0" tIns="0" rIns="0" bIns="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Bef>
                <a:spcPts val="0"/>
              </a:spcBef>
              <a:spcAft>
                <a:spcPts val="0"/>
              </a:spcAft>
              <a:defRPr/>
            </a:pPr>
            <a:r>
              <a:rPr lang="nb-NO" sz="12000" noProof="1">
                <a:ln w="10160">
                  <a:solidFill>
                    <a:schemeClr val="accent1"/>
                  </a:solidFill>
                  <a:prstDash val="solid"/>
                </a:ln>
                <a:effectLst>
                  <a:outerShdw blurRad="38100" dist="32000" dir="5400000" algn="tl">
                    <a:srgbClr val="000000">
                      <a:alpha val="30000"/>
                    </a:srgbClr>
                  </a:outerShdw>
                </a:effectLst>
                <a:latin typeface="Arial"/>
              </a:rPr>
              <a:t>ÅRSPLAN</a:t>
            </a:r>
            <a:endParaRPr lang="nb-NO" sz="12000" cap="all" noProof="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a:endParaRPr>
          </a:p>
        </p:txBody>
      </p:sp>
      <p:sp>
        <p:nvSpPr>
          <p:cNvPr id="6148" name="Subtitle 8"/>
          <p:cNvSpPr>
            <a:spLocks noGrp="1"/>
          </p:cNvSpPr>
          <p:nvPr>
            <p:ph type="subTitle" idx="1"/>
          </p:nvPr>
        </p:nvSpPr>
        <p:spPr>
          <a:xfrm>
            <a:off x="19354" y="3332217"/>
            <a:ext cx="9906000" cy="762000"/>
          </a:xfrm>
        </p:spPr>
        <p:txBody>
          <a:bodyPr lIns="0" tIns="0" rIns="0" bIns="0" anchor="ctr">
            <a:normAutofit fontScale="85000" lnSpcReduction="20000"/>
          </a:bodyPr>
          <a:lstStyle/>
          <a:p>
            <a:pPr eaLnBrk="1" fontAlgn="auto" hangingPunct="1">
              <a:spcBef>
                <a:spcPts val="580"/>
              </a:spcBef>
              <a:spcAft>
                <a:spcPts val="0"/>
              </a:spcAft>
              <a:buFont typeface="Wingdings 2"/>
              <a:buNone/>
              <a:defRPr/>
            </a:pPr>
            <a:r>
              <a:rPr lang="nb-NO" altLang="nb-NO" sz="6600" noProof="1">
                <a:solidFill>
                  <a:schemeClr val="tx1"/>
                </a:solidFill>
                <a:latin typeface="French Script MT" pitchFamily="66" charset="0"/>
              </a:rPr>
              <a:t> 2025-2026</a:t>
            </a:r>
          </a:p>
        </p:txBody>
      </p:sp>
      <p:sp>
        <p:nvSpPr>
          <p:cNvPr id="2" name="Plassholder for lysbildenummer 1">
            <a:extLst>
              <a:ext uri="{FF2B5EF4-FFF2-40B4-BE49-F238E27FC236}">
                <a16:creationId xmlns:a16="http://schemas.microsoft.com/office/drawing/2014/main" id="{DBD4B85A-3EF0-9543-7276-05C2F4674AC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17A1AF-25B1-4DA0-ACEF-207625305957}" type="slidenum">
              <a:rPr kumimoji="0" lang="nb-NO" altLang="nb-NO"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nb-NO" altLang="nb-NO"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12328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C54154-D3A1-7A3E-E050-318E02C964AF}"/>
              </a:ext>
            </a:extLst>
          </p:cNvPr>
          <p:cNvSpPr>
            <a:spLocks noGrp="1"/>
          </p:cNvSpPr>
          <p:nvPr>
            <p:ph type="title"/>
          </p:nvPr>
        </p:nvSpPr>
        <p:spPr/>
        <p:txBody>
          <a:bodyPr/>
          <a:lstStyle/>
          <a:p>
            <a:r>
              <a:rPr lang="nb-NO" dirty="0"/>
              <a:t>Satsningsområdet for perioden </a:t>
            </a:r>
            <a:br>
              <a:rPr lang="nb-NO" dirty="0"/>
            </a:br>
            <a:r>
              <a:rPr lang="nb-NO" dirty="0"/>
              <a:t>	  				2025 - 2026</a:t>
            </a:r>
          </a:p>
        </p:txBody>
      </p:sp>
      <p:sp>
        <p:nvSpPr>
          <p:cNvPr id="3" name="Plassholder for innhold 2">
            <a:extLst>
              <a:ext uri="{FF2B5EF4-FFF2-40B4-BE49-F238E27FC236}">
                <a16:creationId xmlns:a16="http://schemas.microsoft.com/office/drawing/2014/main" id="{7AD34258-F3E5-F2EA-E09C-E2C124A931AE}"/>
              </a:ext>
            </a:extLst>
          </p:cNvPr>
          <p:cNvSpPr>
            <a:spLocks noGrp="1"/>
          </p:cNvSpPr>
          <p:nvPr>
            <p:ph sz="half" idx="1"/>
          </p:nvPr>
        </p:nvSpPr>
        <p:spPr/>
        <p:txBody>
          <a:bodyPr>
            <a:normAutofit fontScale="92500" lnSpcReduction="10000"/>
          </a:bodyPr>
          <a:lstStyle/>
          <a:p>
            <a:endParaRPr lang="nb-NO" dirty="0"/>
          </a:p>
          <a:p>
            <a:r>
              <a:rPr lang="nb-NO" dirty="0"/>
              <a:t>NÆRMILJØ OG SAMFUNN</a:t>
            </a:r>
          </a:p>
          <a:p>
            <a:pPr marL="0" indent="0">
              <a:buNone/>
            </a:pPr>
            <a:r>
              <a:rPr lang="nb-NO" dirty="0"/>
              <a:t>Vi skal utforske Nittedal – både nært her barna bor, men også resten av bygda vår. Hva lages i Nittedal?</a:t>
            </a:r>
          </a:p>
          <a:p>
            <a:pPr marL="0" indent="0">
              <a:buNone/>
            </a:pPr>
            <a:r>
              <a:rPr lang="nb-NO" dirty="0"/>
              <a:t>Hva finnes her vi bor?</a:t>
            </a:r>
          </a:p>
          <a:p>
            <a:pPr marL="0" indent="0">
              <a:buNone/>
            </a:pPr>
            <a:r>
              <a:rPr lang="nb-NO" dirty="0"/>
              <a:t>Butikker, eldresenter, Varingskollen, bondegårder, buss, tog, bensinstasjon, idrettsplasser, skoler og barnehager og mye mer som vi skal finne ut av!</a:t>
            </a:r>
          </a:p>
          <a:p>
            <a:pPr marL="0" indent="0">
              <a:buNone/>
            </a:pPr>
            <a:endParaRPr lang="nb-NO" dirty="0"/>
          </a:p>
          <a:p>
            <a:pPr marL="0" indent="0">
              <a:buNone/>
            </a:pPr>
            <a:endParaRPr lang="nb-NO" dirty="0"/>
          </a:p>
        </p:txBody>
      </p:sp>
      <p:sp>
        <p:nvSpPr>
          <p:cNvPr id="4" name="Plassholder for innhold 3">
            <a:extLst>
              <a:ext uri="{FF2B5EF4-FFF2-40B4-BE49-F238E27FC236}">
                <a16:creationId xmlns:a16="http://schemas.microsoft.com/office/drawing/2014/main" id="{EA35B49F-20CA-B30A-5D72-D0967FDF7991}"/>
              </a:ext>
            </a:extLst>
          </p:cNvPr>
          <p:cNvSpPr>
            <a:spLocks noGrp="1"/>
          </p:cNvSpPr>
          <p:nvPr>
            <p:ph sz="half" idx="2"/>
          </p:nvPr>
        </p:nvSpPr>
        <p:spPr/>
        <p:txBody>
          <a:bodyPr>
            <a:normAutofit fontScale="92500" lnSpcReduction="10000"/>
          </a:bodyPr>
          <a:lstStyle/>
          <a:p>
            <a:endParaRPr lang="nb-NO" dirty="0"/>
          </a:p>
          <a:p>
            <a:r>
              <a:rPr lang="nb-NO" dirty="0"/>
              <a:t>Kong Neptuns rike</a:t>
            </a:r>
          </a:p>
          <a:p>
            <a:pPr marL="0" indent="0">
              <a:buNone/>
            </a:pPr>
            <a:r>
              <a:rPr lang="nb-NO" dirty="0"/>
              <a:t>I januar starter prosjektet Kong Neptuns rike hvor vi skal se nærmer på hva som lever i havet, vind, bølger, tidevann, båter. Hva kan vi spise som lever i havet? Hvor kommer olje fra? Oljeplattformer, vindmøller – havet som arbeidsplass. </a:t>
            </a:r>
          </a:p>
          <a:p>
            <a:pPr marL="0" indent="0">
              <a:buNone/>
            </a:pPr>
            <a:r>
              <a:rPr lang="nb-NO" dirty="0"/>
              <a:t>Dette gleder vi oss til </a:t>
            </a:r>
            <a:r>
              <a:rPr lang="nb-NO" dirty="0">
                <a:sym typeface="Wingdings" panose="05000000000000000000" pitchFamily="2" charset="2"/>
              </a:rPr>
              <a:t></a:t>
            </a:r>
            <a:endParaRPr lang="nb-NO" dirty="0"/>
          </a:p>
        </p:txBody>
      </p:sp>
      <p:sp>
        <p:nvSpPr>
          <p:cNvPr id="5" name="Plassholder for lysbildenummer 4">
            <a:extLst>
              <a:ext uri="{FF2B5EF4-FFF2-40B4-BE49-F238E27FC236}">
                <a16:creationId xmlns:a16="http://schemas.microsoft.com/office/drawing/2014/main" id="{CD02B0D1-5464-BF47-F697-2F7D2C720E90}"/>
              </a:ext>
            </a:extLst>
          </p:cNvPr>
          <p:cNvSpPr>
            <a:spLocks noGrp="1"/>
          </p:cNvSpPr>
          <p:nvPr>
            <p:ph type="sldNum" sz="quarter" idx="12"/>
          </p:nvPr>
        </p:nvSpPr>
        <p:spPr/>
        <p:txBody>
          <a:bodyPr/>
          <a:lstStyle/>
          <a:p>
            <a:fld id="{77543D24-E4FD-4649-BE44-3DA329951746}" type="slidenum">
              <a:rPr lang="nb-NO" altLang="nb-NO" smtClean="0"/>
              <a:pPr/>
              <a:t>10</a:t>
            </a:fld>
            <a:endParaRPr lang="nb-NO" altLang="nb-NO"/>
          </a:p>
        </p:txBody>
      </p:sp>
    </p:spTree>
    <p:extLst>
      <p:ext uri="{BB962C8B-B14F-4D97-AF65-F5344CB8AC3E}">
        <p14:creationId xmlns:p14="http://schemas.microsoft.com/office/powerpoint/2010/main" val="3958040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tel 1"/>
          <p:cNvSpPr>
            <a:spLocks noGrp="1"/>
          </p:cNvSpPr>
          <p:nvPr>
            <p:ph type="title"/>
          </p:nvPr>
        </p:nvSpPr>
        <p:spPr>
          <a:xfrm>
            <a:off x="1063626" y="236240"/>
            <a:ext cx="8321040" cy="1371600"/>
          </a:xfrm>
        </p:spPr>
        <p:txBody>
          <a:bodyPr>
            <a:normAutofit/>
          </a:bodyPr>
          <a:lstStyle/>
          <a:p>
            <a:pPr algn="ctr" eaLnBrk="1" hangingPunct="1"/>
            <a:r>
              <a:rPr lang="nb-NO" altLang="nb-NO" sz="3200" dirty="0"/>
              <a:t>FAGOMRÅDET    </a:t>
            </a:r>
            <a:br>
              <a:rPr lang="nb-NO" altLang="nb-NO" sz="3200" dirty="0"/>
            </a:br>
            <a:r>
              <a:rPr lang="nb-NO" altLang="nb-NO" sz="3200" dirty="0"/>
              <a:t>ETIKK, RELIGION OG FILOSOFI</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491492403"/>
              </p:ext>
            </p:extLst>
          </p:nvPr>
        </p:nvGraphicFramePr>
        <p:xfrm>
          <a:off x="495300" y="1412776"/>
          <a:ext cx="8904288" cy="4703300"/>
        </p:xfrm>
        <a:graphic>
          <a:graphicData uri="http://schemas.openxmlformats.org/drawingml/2006/table">
            <a:tbl>
              <a:tblPr firstRow="1" bandRow="1">
                <a:tableStyleId>{5C22544A-7EE6-4342-B048-85BDC9FD1C3A}</a:tableStyleId>
              </a:tblPr>
              <a:tblGrid>
                <a:gridCol w="2968096">
                  <a:extLst>
                    <a:ext uri="{9D8B030D-6E8A-4147-A177-3AD203B41FA5}">
                      <a16:colId xmlns:a16="http://schemas.microsoft.com/office/drawing/2014/main" val="20000"/>
                    </a:ext>
                  </a:extLst>
                </a:gridCol>
                <a:gridCol w="2968096">
                  <a:extLst>
                    <a:ext uri="{9D8B030D-6E8A-4147-A177-3AD203B41FA5}">
                      <a16:colId xmlns:a16="http://schemas.microsoft.com/office/drawing/2014/main" val="20001"/>
                    </a:ext>
                  </a:extLst>
                </a:gridCol>
                <a:gridCol w="2968096">
                  <a:extLst>
                    <a:ext uri="{9D8B030D-6E8A-4147-A177-3AD203B41FA5}">
                      <a16:colId xmlns:a16="http://schemas.microsoft.com/office/drawing/2014/main" val="20002"/>
                    </a:ext>
                  </a:extLst>
                </a:gridCol>
              </a:tblGrid>
              <a:tr h="64807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baseline="0" dirty="0">
                          <a:solidFill>
                            <a:schemeClr val="bg1"/>
                          </a:solidFill>
                          <a:latin typeface="Agency FB" panose="020B0503020202020204" pitchFamily="34" charset="0"/>
                          <a:ea typeface="+mn-ea"/>
                          <a:cs typeface="+mn-cs"/>
                        </a:rPr>
                        <a:t>Mål: Lar barna bli kjent med den kristne kulturen. Skape respekt for andre mennesker sine verdier og tradisjoner. Dette fagområdet er med på å forme måter å oppfatte verden og mennesker på, og preger verdier og holdninger. Det innebærer også å tilegne seg samfunnets grunnleggende normer og verdier, erfaringer med tradisjoner og høytider. Det skal gi rom for å skape opplevelser ,undring, ettertanke og samtale.</a:t>
                      </a:r>
                    </a:p>
                  </a:txBody>
                  <a:tcPr marL="99061" marR="99061" marT="45695" marB="45695"/>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0000"/>
                  </a:ext>
                </a:extLst>
              </a:tr>
              <a:tr h="451283">
                <a:tc>
                  <a:txBody>
                    <a:bodyPr/>
                    <a:lstStyle/>
                    <a:p>
                      <a:r>
                        <a:rPr lang="nb-NO" sz="1200" b="1" dirty="0">
                          <a:latin typeface="Agency FB" panose="020B0503020202020204" pitchFamily="34" charset="0"/>
                        </a:rPr>
                        <a:t>Småbarna</a:t>
                      </a:r>
                    </a:p>
                    <a:p>
                      <a:r>
                        <a:rPr lang="nb-NO" sz="1200" b="1" dirty="0">
                          <a:latin typeface="Agency FB" panose="020B0503020202020204" pitchFamily="34" charset="0"/>
                        </a:rPr>
                        <a:t>Får</a:t>
                      </a:r>
                      <a:r>
                        <a:rPr lang="nb-NO" sz="1200" b="1" baseline="0" dirty="0">
                          <a:latin typeface="Agency FB" panose="020B0503020202020204" pitchFamily="34" charset="0"/>
                        </a:rPr>
                        <a:t> erfaring med:</a:t>
                      </a:r>
                      <a:endParaRPr lang="nb-NO" sz="1200" b="1" dirty="0">
                        <a:latin typeface="Agency FB" panose="020B0503020202020204" pitchFamily="34" charset="0"/>
                      </a:endParaRPr>
                    </a:p>
                  </a:txBody>
                  <a:tcPr marL="99061" marR="99061" marT="45695" marB="45695"/>
                </a:tc>
                <a:tc>
                  <a:txBody>
                    <a:bodyPr/>
                    <a:lstStyle/>
                    <a:p>
                      <a:r>
                        <a:rPr lang="nb-NO" sz="1200" b="1" dirty="0">
                          <a:latin typeface="Agency FB" panose="020B0503020202020204" pitchFamily="34" charset="0"/>
                        </a:rPr>
                        <a:t>Stor avdeling</a:t>
                      </a:r>
                    </a:p>
                    <a:p>
                      <a:r>
                        <a:rPr lang="nb-NO" sz="1200" b="1" dirty="0">
                          <a:latin typeface="Agency FB" panose="020B0503020202020204" pitchFamily="34" charset="0"/>
                        </a:rPr>
                        <a:t>Får</a:t>
                      </a:r>
                      <a:r>
                        <a:rPr lang="nb-NO" sz="1200" b="1" baseline="0" dirty="0">
                          <a:latin typeface="Agency FB" panose="020B0503020202020204" pitchFamily="34" charset="0"/>
                        </a:rPr>
                        <a:t> erfaring med:</a:t>
                      </a:r>
                      <a:endParaRPr lang="nb-NO" sz="1200" b="1" dirty="0">
                        <a:latin typeface="Agency FB" panose="020B0503020202020204" pitchFamily="34" charset="0"/>
                      </a:endParaRPr>
                    </a:p>
                  </a:txBody>
                  <a:tcPr marL="99061" marR="99061" marT="45695" marB="45695"/>
                </a:tc>
                <a:tc>
                  <a:txBody>
                    <a:bodyPr/>
                    <a:lstStyle/>
                    <a:p>
                      <a:r>
                        <a:rPr lang="nb-NO" sz="1200" b="1" baseline="0" dirty="0">
                          <a:latin typeface="Agency FB" panose="020B0503020202020204" pitchFamily="34" charset="0"/>
                        </a:rPr>
                        <a:t>Skolegruppa</a:t>
                      </a:r>
                    </a:p>
                    <a:p>
                      <a:r>
                        <a:rPr lang="nb-NO" sz="1200" b="1" baseline="0" dirty="0">
                          <a:latin typeface="Agency FB" panose="020B0503020202020204" pitchFamily="34" charset="0"/>
                        </a:rPr>
                        <a:t>Får erfaring med:</a:t>
                      </a:r>
                      <a:endParaRPr lang="nb-NO" sz="1200" b="1" dirty="0">
                        <a:latin typeface="Agency FB" panose="020B0503020202020204" pitchFamily="34" charset="0"/>
                      </a:endParaRPr>
                    </a:p>
                  </a:txBody>
                  <a:tcPr marL="99061" marR="99061" marT="45695" marB="45695"/>
                </a:tc>
                <a:extLst>
                  <a:ext uri="{0D108BD9-81ED-4DB2-BD59-A6C34878D82A}">
                    <a16:rowId xmlns:a16="http://schemas.microsoft.com/office/drawing/2014/main" val="10001"/>
                  </a:ext>
                </a:extLst>
              </a:tr>
              <a:tr h="983010">
                <a:tc>
                  <a:txBody>
                    <a:bodyPr/>
                    <a:lstStyle/>
                    <a:p>
                      <a:r>
                        <a:rPr lang="nb-NO" sz="1200" baseline="0" dirty="0">
                          <a:latin typeface="Agency FB" panose="020B0503020202020204" pitchFamily="34" charset="0"/>
                        </a:rPr>
                        <a:t>Bli kjent med følelser som for eksempel: glad, lei, sint, redd</a:t>
                      </a:r>
                    </a:p>
                    <a:p>
                      <a:r>
                        <a:rPr lang="nb-NO" sz="1200" baseline="0" dirty="0">
                          <a:latin typeface="Agency FB" panose="020B0503020202020204" pitchFamily="34" charset="0"/>
                        </a:rPr>
                        <a:t>Gode bordvaner.</a:t>
                      </a:r>
                    </a:p>
                    <a:p>
                      <a:r>
                        <a:rPr lang="nb-NO" sz="1200" baseline="0" dirty="0">
                          <a:latin typeface="Agency FB" panose="020B0503020202020204" pitchFamily="34" charset="0"/>
                        </a:rPr>
                        <a:t>Forventninger ved høytider og markeringer</a:t>
                      </a:r>
                    </a:p>
                    <a:p>
                      <a:r>
                        <a:rPr lang="nb-NO" sz="1200" baseline="0" dirty="0">
                          <a:latin typeface="Agency FB" panose="020B0503020202020204" pitchFamily="34" charset="0"/>
                        </a:rPr>
                        <a:t>Begynnende turtaking</a:t>
                      </a:r>
                    </a:p>
                    <a:p>
                      <a:r>
                        <a:rPr lang="nb-NO" sz="1200" baseline="0" dirty="0">
                          <a:latin typeface="Agency FB" panose="020B0503020202020204" pitchFamily="34" charset="0"/>
                        </a:rPr>
                        <a:t>Vennskap, være gode mot hverandre</a:t>
                      </a:r>
                    </a:p>
                  </a:txBody>
                  <a:tcPr marL="99061" marR="99061" marT="45695" marB="45695"/>
                </a:tc>
                <a:tc>
                  <a:txBody>
                    <a:bodyPr/>
                    <a:lstStyle/>
                    <a:p>
                      <a:r>
                        <a:rPr lang="nb-NO" sz="1200" dirty="0">
                          <a:latin typeface="Agency FB" panose="020B0503020202020204" pitchFamily="34" charset="0"/>
                        </a:rPr>
                        <a:t>Historier</a:t>
                      </a:r>
                      <a:r>
                        <a:rPr lang="nb-NO" sz="1200" baseline="0" dirty="0">
                          <a:latin typeface="Agency FB" panose="020B0503020202020204" pitchFamily="34" charset="0"/>
                        </a:rPr>
                        <a:t> fra Bibelen, høytider og tradisjoner</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baseline="0" dirty="0">
                          <a:latin typeface="Agency FB" panose="020B0503020202020204" pitchFamily="34" charset="0"/>
                        </a:rPr>
                        <a:t>Bli kjent med andre kulturer - tradisjoner</a:t>
                      </a:r>
                      <a:endParaRPr lang="nb-NO" sz="1200" dirty="0">
                        <a:latin typeface="Agency FB" panose="020B0503020202020204" pitchFamily="34" charset="0"/>
                      </a:endParaRPr>
                    </a:p>
                    <a:p>
                      <a:r>
                        <a:rPr lang="nb-NO" sz="1200" baseline="0" dirty="0">
                          <a:latin typeface="Agency FB" panose="020B0503020202020204" pitchFamily="34" charset="0"/>
                        </a:rPr>
                        <a:t>Bordvaner, sende til hverandre, Takke for maten.</a:t>
                      </a:r>
                    </a:p>
                    <a:p>
                      <a:r>
                        <a:rPr lang="nb-NO" sz="1200" baseline="0" dirty="0">
                          <a:latin typeface="Agency FB" panose="020B0503020202020204" pitchFamily="34" charset="0"/>
                        </a:rPr>
                        <a:t>Samlivsformer</a:t>
                      </a:r>
                    </a:p>
                    <a:p>
                      <a:r>
                        <a:rPr lang="nb-NO" sz="1200" baseline="0" dirty="0">
                          <a:latin typeface="Agency FB" panose="020B0503020202020204" pitchFamily="34" charset="0"/>
                        </a:rPr>
                        <a:t>Hvorfor feirer vi jul og påske?</a:t>
                      </a:r>
                    </a:p>
                    <a:p>
                      <a:r>
                        <a:rPr lang="nb-NO" sz="1200" baseline="0" dirty="0">
                          <a:latin typeface="Agency FB" panose="020B0503020202020204" pitchFamily="34" charset="0"/>
                        </a:rPr>
                        <a:t>Filosofere over spørsmål som «hvem kom først? Høna eller egget?»</a:t>
                      </a:r>
                    </a:p>
                  </a:txBody>
                  <a:tcPr marL="99061" marR="99061" marT="45695" marB="45695"/>
                </a:tc>
                <a:tc>
                  <a:txBody>
                    <a:bodyPr/>
                    <a:lstStyle/>
                    <a:p>
                      <a:r>
                        <a:rPr lang="nb-NO" sz="1200" dirty="0">
                          <a:latin typeface="Agency FB" panose="020B0503020202020204" pitchFamily="34" charset="0"/>
                        </a:rPr>
                        <a:t>Julevandring</a:t>
                      </a:r>
                    </a:p>
                    <a:p>
                      <a:r>
                        <a:rPr lang="nb-NO" sz="1200" dirty="0">
                          <a:latin typeface="Agency FB" panose="020B0503020202020204" pitchFamily="34" charset="0"/>
                        </a:rPr>
                        <a:t>Høytider og tradisjoner</a:t>
                      </a:r>
                    </a:p>
                  </a:txBody>
                  <a:tcPr marL="99061" marR="99061" marT="45695" marB="45695"/>
                </a:tc>
                <a:extLst>
                  <a:ext uri="{0D108BD9-81ED-4DB2-BD59-A6C34878D82A}">
                    <a16:rowId xmlns:a16="http://schemas.microsoft.com/office/drawing/2014/main" val="10002"/>
                  </a:ext>
                </a:extLst>
              </a:tr>
              <a:tr h="270750">
                <a:tc>
                  <a:txBody>
                    <a:bodyPr/>
                    <a:lstStyle/>
                    <a:p>
                      <a:r>
                        <a:rPr lang="nb-NO" sz="1200" b="1" dirty="0">
                          <a:latin typeface="Agency FB" panose="020B0503020202020204" pitchFamily="34" charset="0"/>
                        </a:rPr>
                        <a:t>HVORDAN</a:t>
                      </a:r>
                    </a:p>
                  </a:txBody>
                  <a:tcPr marL="99061" marR="99061" marT="45695" marB="45695"/>
                </a:tc>
                <a:tc>
                  <a:txBody>
                    <a:bodyPr/>
                    <a:lstStyle/>
                    <a:p>
                      <a:r>
                        <a:rPr lang="nb-NO" sz="1200" b="1" dirty="0">
                          <a:latin typeface="Agency FB" panose="020B0503020202020204" pitchFamily="34" charset="0"/>
                        </a:rPr>
                        <a:t>HVORDAN</a:t>
                      </a:r>
                    </a:p>
                  </a:txBody>
                  <a:tcPr marL="99061" marR="99061" marT="45695" marB="45695"/>
                </a:tc>
                <a:tc>
                  <a:txBody>
                    <a:bodyPr/>
                    <a:lstStyle/>
                    <a:p>
                      <a:r>
                        <a:rPr lang="nb-NO" sz="1200" b="1" dirty="0">
                          <a:latin typeface="Agency FB" panose="020B0503020202020204" pitchFamily="34" charset="0"/>
                        </a:rPr>
                        <a:t>HVORDAN</a:t>
                      </a:r>
                      <a:endParaRPr lang="nb-NO" sz="1200" dirty="0">
                        <a:latin typeface="Agency FB" panose="020B0503020202020204" pitchFamily="34" charset="0"/>
                      </a:endParaRPr>
                    </a:p>
                  </a:txBody>
                  <a:tcPr marL="99061" marR="99061" marT="45695" marB="45695"/>
                </a:tc>
                <a:extLst>
                  <a:ext uri="{0D108BD9-81ED-4DB2-BD59-A6C34878D82A}">
                    <a16:rowId xmlns:a16="http://schemas.microsoft.com/office/drawing/2014/main" val="10005"/>
                  </a:ext>
                </a:extLst>
              </a:tr>
              <a:tr h="855078">
                <a:tc>
                  <a:txBody>
                    <a:bodyPr/>
                    <a:lstStyle/>
                    <a:p>
                      <a:r>
                        <a:rPr lang="nb-NO" sz="1200" dirty="0">
                          <a:latin typeface="Agency FB" panose="020B0503020202020204" pitchFamily="34" charset="0"/>
                        </a:rPr>
                        <a:t>Bøker/bilder som viser følelser</a:t>
                      </a:r>
                    </a:p>
                    <a:p>
                      <a:r>
                        <a:rPr lang="nb-NO" sz="1200" dirty="0">
                          <a:latin typeface="Agency FB" panose="020B0503020202020204" pitchFamily="34" charset="0"/>
                        </a:rPr>
                        <a:t>Lese enkle bøker om jul</a:t>
                      </a:r>
                    </a:p>
                  </a:txBody>
                  <a:tcPr marL="99061" marR="99061" marT="45695" marB="456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aseline="0" dirty="0">
                          <a:latin typeface="Agency FB" panose="020B0503020202020204" pitchFamily="34" charset="0"/>
                        </a:rPr>
                        <a:t>Samefolkets dag.</a:t>
                      </a:r>
                      <a:endParaRPr lang="nb-NO" sz="1200" dirty="0">
                        <a:latin typeface="Agency FB" panose="020B05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aseline="0" dirty="0">
                          <a:latin typeface="Agency FB" panose="020B0503020202020204" pitchFamily="34" charset="0"/>
                        </a:rPr>
                        <a:t>Bruk av litteratur. Samtaler.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baseline="0" dirty="0">
                          <a:latin typeface="Agency FB" panose="020B0503020202020204" pitchFamily="34" charset="0"/>
                        </a:rPr>
                        <a:t>Fortelle om jul og påske «Den første julenatten»</a:t>
                      </a:r>
                      <a:endParaRPr lang="nb-NO" sz="1200" dirty="0">
                        <a:latin typeface="Agency FB" panose="020B0503020202020204" pitchFamily="34" charset="0"/>
                      </a:endParaRPr>
                    </a:p>
                  </a:txBody>
                  <a:tcPr marL="99061" marR="99061" marT="45695" marB="456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latin typeface="Agency FB" panose="020B0503020202020204" pitchFamily="34" charset="0"/>
                        </a:rPr>
                        <a:t>Rotnes kirke inviterer til julevandring og påskevandring sammen med andre førskolebarn. Dramatiserer julespill. Bruk av litteratur.</a:t>
                      </a:r>
                    </a:p>
                  </a:txBody>
                  <a:tcPr marL="99061" marR="99061" marT="45695" marB="45695"/>
                </a:tc>
                <a:extLst>
                  <a:ext uri="{0D108BD9-81ED-4DB2-BD59-A6C34878D82A}">
                    <a16:rowId xmlns:a16="http://schemas.microsoft.com/office/drawing/2014/main" val="10006"/>
                  </a:ext>
                </a:extLst>
              </a:tr>
              <a:tr h="270750">
                <a:tc>
                  <a:txBody>
                    <a:bodyPr/>
                    <a:lstStyle/>
                    <a:p>
                      <a:r>
                        <a:rPr lang="nb-NO" sz="1200" b="1" dirty="0">
                          <a:latin typeface="Agency FB" panose="020B0503020202020204" pitchFamily="34" charset="0"/>
                        </a:rPr>
                        <a:t>VOKSENROLLEN</a:t>
                      </a:r>
                    </a:p>
                  </a:txBody>
                  <a:tcPr marL="99061" marR="99061" marT="45695" marB="45695"/>
                </a:tc>
                <a:tc gridSpan="2">
                  <a:txBody>
                    <a:bodyPr/>
                    <a:lstStyle/>
                    <a:p>
                      <a:r>
                        <a:rPr lang="nb-NO" sz="1200" b="1" dirty="0">
                          <a:latin typeface="Agency FB" panose="020B0503020202020204" pitchFamily="34" charset="0"/>
                        </a:rPr>
                        <a:t>VOKSENROLLEN</a:t>
                      </a:r>
                    </a:p>
                  </a:txBody>
                  <a:tcPr marL="99061" marR="99061" marT="45695" marB="45695"/>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200" b="1" dirty="0"/>
                    </a:p>
                  </a:txBody>
                  <a:tcPr/>
                </a:tc>
                <a:extLst>
                  <a:ext uri="{0D108BD9-81ED-4DB2-BD59-A6C34878D82A}">
                    <a16:rowId xmlns:a16="http://schemas.microsoft.com/office/drawing/2014/main" val="10007"/>
                  </a:ext>
                </a:extLst>
              </a:tr>
              <a:tr h="812349">
                <a:tc>
                  <a:txBody>
                    <a:bodyPr/>
                    <a:lstStyle/>
                    <a:p>
                      <a:r>
                        <a:rPr lang="nb-NO" sz="1200" dirty="0">
                          <a:latin typeface="Agency FB" panose="020B0503020202020204" pitchFamily="34" charset="0"/>
                        </a:rPr>
                        <a:t>Benevne</a:t>
                      </a:r>
                      <a:r>
                        <a:rPr lang="nb-NO" sz="1200" baseline="0" dirty="0">
                          <a:latin typeface="Agency FB" panose="020B0503020202020204" pitchFamily="34" charset="0"/>
                        </a:rPr>
                        <a:t> følelsene. Sørge for rolige måltider. </a:t>
                      </a:r>
                      <a:r>
                        <a:rPr lang="nb-NO" sz="1200" dirty="0">
                          <a:latin typeface="Agency FB" panose="020B0503020202020204" pitchFamily="34" charset="0"/>
                        </a:rPr>
                        <a:t>Kunne formidle historier </a:t>
                      </a:r>
                      <a:r>
                        <a:rPr lang="nb-NO" sz="1200" baseline="0" dirty="0">
                          <a:latin typeface="Agency FB" panose="020B0503020202020204" pitchFamily="34" charset="0"/>
                        </a:rPr>
                        <a:t>på en enkel måte. Faste rutiner – trygge rammer. Gode rollemodeller.</a:t>
                      </a:r>
                    </a:p>
                  </a:txBody>
                  <a:tcPr marL="99061" marR="99061" marT="45695" marB="45695"/>
                </a:tc>
                <a:tc gridSpan="2">
                  <a:txBody>
                    <a:bodyPr/>
                    <a:lstStyle/>
                    <a:p>
                      <a:r>
                        <a:rPr lang="nb-NO" sz="1200" dirty="0">
                          <a:latin typeface="Agency FB" panose="020B0503020202020204" pitchFamily="34" charset="0"/>
                        </a:rPr>
                        <a:t>Møte barnas tro, spørsmål og undring med alvor og respekt.</a:t>
                      </a:r>
                      <a:r>
                        <a:rPr lang="nb-NO" sz="1200" baseline="0" dirty="0">
                          <a:latin typeface="Agency FB" panose="020B0503020202020204" pitchFamily="34" charset="0"/>
                        </a:rPr>
                        <a:t> </a:t>
                      </a:r>
                      <a:r>
                        <a:rPr lang="nb-NO" sz="1200" dirty="0">
                          <a:latin typeface="Agency FB" panose="020B0503020202020204" pitchFamily="34" charset="0"/>
                        </a:rPr>
                        <a:t>Hjelpe barn i konfliktsituasjoner til å finne konstruktive løsninger. Være seg bevisst den betydning personalet har som forbilder</a:t>
                      </a:r>
                    </a:p>
                    <a:p>
                      <a:r>
                        <a:rPr lang="nb-NO" sz="1200" dirty="0">
                          <a:latin typeface="Agency FB" panose="020B0503020202020204" pitchFamily="34" charset="0"/>
                        </a:rPr>
                        <a:t>og opptre slik at barna kan få støtte i egen identitet og respekt</a:t>
                      </a:r>
                      <a:r>
                        <a:rPr lang="nb-NO" sz="1200" baseline="0" dirty="0">
                          <a:latin typeface="Agency FB" panose="020B0503020202020204" pitchFamily="34" charset="0"/>
                        </a:rPr>
                        <a:t> </a:t>
                      </a:r>
                      <a:r>
                        <a:rPr lang="nb-NO" sz="1200" dirty="0">
                          <a:latin typeface="Agency FB" panose="020B0503020202020204" pitchFamily="34" charset="0"/>
                        </a:rPr>
                        <a:t>for hverandre.</a:t>
                      </a:r>
                    </a:p>
                    <a:p>
                      <a:endParaRPr lang="nb-NO" sz="1200" dirty="0">
                        <a:latin typeface="Agency FB" panose="020B0503020202020204" pitchFamily="34" charset="0"/>
                      </a:endParaRPr>
                    </a:p>
                  </a:txBody>
                  <a:tcPr marL="99061" marR="99061" marT="45695" marB="45695"/>
                </a:tc>
                <a:tc hMerge="1">
                  <a:txBody>
                    <a:bodyPr/>
                    <a:lstStyle/>
                    <a:p>
                      <a:endParaRPr lang="nb-NO" sz="1200" dirty="0"/>
                    </a:p>
                  </a:txBody>
                  <a:tcPr/>
                </a:tc>
                <a:extLst>
                  <a:ext uri="{0D108BD9-81ED-4DB2-BD59-A6C34878D82A}">
                    <a16:rowId xmlns:a16="http://schemas.microsoft.com/office/drawing/2014/main" val="10008"/>
                  </a:ext>
                </a:extLst>
              </a:tr>
            </a:tbl>
          </a:graphicData>
        </a:graphic>
      </p:graphicFrame>
      <p:pic>
        <p:nvPicPr>
          <p:cNvPr id="5" name="Picture 1">
            <a:extLst>
              <a:ext uri="{FF2B5EF4-FFF2-40B4-BE49-F238E27FC236}">
                <a16:creationId xmlns:a16="http://schemas.microsoft.com/office/drawing/2014/main" id="{D663C153-33A2-41A7-BD0C-5544D1BDFE02}"/>
              </a:ext>
            </a:extLst>
          </p:cNvPr>
          <p:cNvPicPr>
            <a:picLocks noChangeAspect="1" noChangeArrowheads="1"/>
          </p:cNvPicPr>
          <p:nvPr/>
        </p:nvPicPr>
        <p:blipFill>
          <a:blip r:embed="rId3" r:link="rId5">
            <a:alphaModFix amt="85000"/>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86794" y="429139"/>
            <a:ext cx="1153838" cy="985803"/>
          </a:xfrm>
          <a:prstGeom prst="rect">
            <a:avLst/>
          </a:prstGeom>
          <a:noFill/>
          <a:extLst>
            <a:ext uri="{909E8E84-426E-40DD-AFC4-6F175D3DCCD1}">
              <a14:hiddenFill xmlns:a14="http://schemas.microsoft.com/office/drawing/2010/main">
                <a:solidFill>
                  <a:srgbClr val="FFFFFF"/>
                </a:solidFill>
              </a14:hiddenFill>
            </a:ext>
          </a:extLst>
        </p:spPr>
      </p:pic>
      <p:sp>
        <p:nvSpPr>
          <p:cNvPr id="2" name="Plassholder for lysbildenummer 1">
            <a:extLst>
              <a:ext uri="{FF2B5EF4-FFF2-40B4-BE49-F238E27FC236}">
                <a16:creationId xmlns:a16="http://schemas.microsoft.com/office/drawing/2014/main" id="{E89E9782-DE77-9C52-6AE9-9371BF469B3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994082-BC8B-4A44-A945-BDB9C572A46A}" type="slidenum">
              <a:rPr kumimoji="0" lang="nb-NO" altLang="nb-NO"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nb-NO" altLang="nb-NO"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62446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tel 1"/>
          <p:cNvSpPr>
            <a:spLocks noGrp="1"/>
          </p:cNvSpPr>
          <p:nvPr>
            <p:ph type="title"/>
          </p:nvPr>
        </p:nvSpPr>
        <p:spPr>
          <a:xfrm>
            <a:off x="1054614" y="236240"/>
            <a:ext cx="8321040" cy="1371600"/>
          </a:xfrm>
        </p:spPr>
        <p:txBody>
          <a:bodyPr>
            <a:normAutofit/>
          </a:bodyPr>
          <a:lstStyle/>
          <a:p>
            <a:pPr algn="ctr" eaLnBrk="1" hangingPunct="1"/>
            <a:r>
              <a:rPr lang="nb-NO" altLang="nb-NO" sz="3200" dirty="0"/>
              <a:t>FAGOMRÅDET      </a:t>
            </a:r>
            <a:br>
              <a:rPr lang="nb-NO" altLang="nb-NO" sz="3200" dirty="0"/>
            </a:br>
            <a:r>
              <a:rPr lang="nb-NO" altLang="nb-NO" sz="3200" dirty="0"/>
              <a:t>KROPP, BEVEGELSE, MAT OG HELSE </a:t>
            </a:r>
          </a:p>
        </p:txBody>
      </p:sp>
      <p:graphicFrame>
        <p:nvGraphicFramePr>
          <p:cNvPr id="4" name="Plassholder for innhold 3"/>
          <p:cNvGraphicFramePr>
            <a:graphicFrameLocks noGrp="1"/>
          </p:cNvGraphicFramePr>
          <p:nvPr>
            <p:ph idx="1"/>
          </p:nvPr>
        </p:nvGraphicFramePr>
        <p:xfrm>
          <a:off x="506412" y="1415727"/>
          <a:ext cx="8904288" cy="5010849"/>
        </p:xfrm>
        <a:graphic>
          <a:graphicData uri="http://schemas.openxmlformats.org/drawingml/2006/table">
            <a:tbl>
              <a:tblPr firstRow="1" bandRow="1">
                <a:tableStyleId>{5C22544A-7EE6-4342-B048-85BDC9FD1C3A}</a:tableStyleId>
              </a:tblPr>
              <a:tblGrid>
                <a:gridCol w="2968096">
                  <a:extLst>
                    <a:ext uri="{9D8B030D-6E8A-4147-A177-3AD203B41FA5}">
                      <a16:colId xmlns:a16="http://schemas.microsoft.com/office/drawing/2014/main" val="20000"/>
                    </a:ext>
                  </a:extLst>
                </a:gridCol>
                <a:gridCol w="2968096">
                  <a:extLst>
                    <a:ext uri="{9D8B030D-6E8A-4147-A177-3AD203B41FA5}">
                      <a16:colId xmlns:a16="http://schemas.microsoft.com/office/drawing/2014/main" val="20001"/>
                    </a:ext>
                  </a:extLst>
                </a:gridCol>
                <a:gridCol w="2968096">
                  <a:extLst>
                    <a:ext uri="{9D8B030D-6E8A-4147-A177-3AD203B41FA5}">
                      <a16:colId xmlns:a16="http://schemas.microsoft.com/office/drawing/2014/main" val="20002"/>
                    </a:ext>
                  </a:extLst>
                </a:gridCol>
              </a:tblGrid>
              <a:tr h="429097">
                <a:tc gridSpan="3">
                  <a:txBody>
                    <a:bodyPr/>
                    <a:lstStyle/>
                    <a:p>
                      <a:pPr algn="ctr"/>
                      <a:r>
                        <a:rPr lang="nb-NO" sz="1100" dirty="0">
                          <a:latin typeface="Agency FB" panose="020B0503020202020204" pitchFamily="34" charset="0"/>
                        </a:rPr>
                        <a:t>MÅL:</a:t>
                      </a:r>
                      <a:r>
                        <a:rPr lang="nb-NO" sz="1100" baseline="0" dirty="0">
                          <a:latin typeface="Agency FB" panose="020B0503020202020204" pitchFamily="34" charset="0"/>
                        </a:rPr>
                        <a:t> </a:t>
                      </a:r>
                      <a:r>
                        <a:rPr lang="nb-NO" sz="1100" dirty="0">
                          <a:latin typeface="Agency FB" panose="020B0503020202020204" pitchFamily="34" charset="0"/>
                        </a:rPr>
                        <a:t>Få</a:t>
                      </a:r>
                      <a:r>
                        <a:rPr lang="nb-NO" sz="1100" baseline="0" dirty="0">
                          <a:latin typeface="Agency FB" panose="020B0503020202020204" pitchFamily="34" charset="0"/>
                        </a:rPr>
                        <a:t> kunnskap om menneskekroppen og forståelse for betydningen av gode vaner og sundt kosthold. Får en positiv selvoppfatning gjennom kroppslig mestring. Gjennom kroppslig aktivitet lærer barn verden og seg selv å kjenne.</a:t>
                      </a:r>
                      <a:endParaRPr lang="nb-NO" sz="1100" dirty="0">
                        <a:latin typeface="Agency FB" panose="020B0503020202020204" pitchFamily="34" charset="0"/>
                      </a:endParaRPr>
                    </a:p>
                  </a:txBody>
                  <a:tcPr marL="99061" marR="99061" marT="45695" marB="45695"/>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0000"/>
                  </a:ext>
                </a:extLst>
              </a:tr>
              <a:tr h="390937">
                <a:tc>
                  <a:txBody>
                    <a:bodyPr/>
                    <a:lstStyle/>
                    <a:p>
                      <a:r>
                        <a:rPr lang="nb-NO" sz="1100" b="1" dirty="0">
                          <a:latin typeface="Agency FB" panose="020B0503020202020204" pitchFamily="34" charset="0"/>
                        </a:rPr>
                        <a:t>Småbarna</a:t>
                      </a:r>
                    </a:p>
                    <a:p>
                      <a:r>
                        <a:rPr lang="nb-NO" sz="1100" b="1" dirty="0">
                          <a:latin typeface="Agency FB" panose="020B0503020202020204" pitchFamily="34" charset="0"/>
                        </a:rPr>
                        <a:t>Får</a:t>
                      </a:r>
                      <a:r>
                        <a:rPr lang="nb-NO" sz="1100" b="1" baseline="0" dirty="0">
                          <a:latin typeface="Agency FB" panose="020B0503020202020204" pitchFamily="34" charset="0"/>
                        </a:rPr>
                        <a:t> erfaring med:</a:t>
                      </a:r>
                      <a:endParaRPr lang="nb-NO" sz="1100" b="1" dirty="0">
                        <a:latin typeface="Agency FB" panose="020B0503020202020204" pitchFamily="34" charset="0"/>
                      </a:endParaRPr>
                    </a:p>
                  </a:txBody>
                  <a:tcPr marL="99061" marR="99061" marT="45695" marB="45695"/>
                </a:tc>
                <a:tc>
                  <a:txBody>
                    <a:bodyPr/>
                    <a:lstStyle/>
                    <a:p>
                      <a:r>
                        <a:rPr lang="nb-NO" sz="1100" b="1" dirty="0">
                          <a:latin typeface="Agency FB" panose="020B0503020202020204" pitchFamily="34" charset="0"/>
                        </a:rPr>
                        <a:t>Stor avdeling</a:t>
                      </a:r>
                    </a:p>
                    <a:p>
                      <a:r>
                        <a:rPr lang="nb-NO" sz="1100" b="1" dirty="0">
                          <a:latin typeface="Agency FB" panose="020B0503020202020204" pitchFamily="34" charset="0"/>
                        </a:rPr>
                        <a:t>Får</a:t>
                      </a:r>
                      <a:r>
                        <a:rPr lang="nb-NO" sz="1100" b="1" baseline="0" dirty="0">
                          <a:latin typeface="Agency FB" panose="020B0503020202020204" pitchFamily="34" charset="0"/>
                        </a:rPr>
                        <a:t> erfaring med:</a:t>
                      </a:r>
                      <a:endParaRPr lang="nb-NO" sz="1100" b="1" dirty="0">
                        <a:latin typeface="Agency FB" panose="020B0503020202020204" pitchFamily="34" charset="0"/>
                      </a:endParaRPr>
                    </a:p>
                  </a:txBody>
                  <a:tcPr marL="99061" marR="99061" marT="45695" marB="45695"/>
                </a:tc>
                <a:tc>
                  <a:txBody>
                    <a:bodyPr/>
                    <a:lstStyle/>
                    <a:p>
                      <a:r>
                        <a:rPr lang="nb-NO" sz="1100" b="1" baseline="0" dirty="0">
                          <a:latin typeface="Agency FB" panose="020B0503020202020204" pitchFamily="34" charset="0"/>
                        </a:rPr>
                        <a:t>Skolegruppa</a:t>
                      </a:r>
                    </a:p>
                    <a:p>
                      <a:r>
                        <a:rPr lang="nb-NO" sz="1100" b="1" baseline="0" dirty="0">
                          <a:latin typeface="Agency FB" panose="020B0503020202020204" pitchFamily="34" charset="0"/>
                        </a:rPr>
                        <a:t>Får erfaring med:</a:t>
                      </a:r>
                      <a:endParaRPr lang="nb-NO" sz="1100" b="1" dirty="0">
                        <a:latin typeface="Agency FB" panose="020B0503020202020204" pitchFamily="34" charset="0"/>
                      </a:endParaRPr>
                    </a:p>
                  </a:txBody>
                  <a:tcPr marL="99061" marR="99061" marT="45695" marB="45695"/>
                </a:tc>
                <a:extLst>
                  <a:ext uri="{0D108BD9-81ED-4DB2-BD59-A6C34878D82A}">
                    <a16:rowId xmlns:a16="http://schemas.microsoft.com/office/drawing/2014/main" val="10001"/>
                  </a:ext>
                </a:extLst>
              </a:tr>
              <a:tr h="1085498">
                <a:tc>
                  <a:txBody>
                    <a:bodyPr/>
                    <a:lstStyle/>
                    <a:p>
                      <a:r>
                        <a:rPr lang="nb-NO" sz="1100" baseline="0" dirty="0">
                          <a:latin typeface="Agency FB" panose="020B0503020202020204" pitchFamily="34" charset="0"/>
                        </a:rPr>
                        <a:t>Bli kjent med kroppen.</a:t>
                      </a:r>
                      <a:endParaRPr lang="nb-NO" sz="1100" dirty="0">
                        <a:latin typeface="Agency FB" panose="020B0503020202020204" pitchFamily="34" charset="0"/>
                      </a:endParaRPr>
                    </a:p>
                    <a:p>
                      <a:r>
                        <a:rPr lang="nb-NO" sz="1100" dirty="0">
                          <a:latin typeface="Agency FB" panose="020B0503020202020204" pitchFamily="34" charset="0"/>
                        </a:rPr>
                        <a:t>Bevegelse</a:t>
                      </a:r>
                      <a:r>
                        <a:rPr lang="nb-NO" sz="1100" baseline="0" dirty="0">
                          <a:latin typeface="Agency FB" panose="020B0503020202020204" pitchFamily="34" charset="0"/>
                        </a:rPr>
                        <a:t> i naturen og uteområdet med naturlige hinder og variert terreng.</a:t>
                      </a:r>
                    </a:p>
                    <a:p>
                      <a:r>
                        <a:rPr lang="nb-NO" sz="1100" baseline="0" dirty="0">
                          <a:latin typeface="Agency FB" panose="020B0503020202020204" pitchFamily="34" charset="0"/>
                        </a:rPr>
                        <a:t>Fysisk aktivitet og bevegelse.</a:t>
                      </a:r>
                    </a:p>
                    <a:p>
                      <a:r>
                        <a:rPr lang="nb-NO" sz="1100" baseline="0" dirty="0">
                          <a:latin typeface="Agency FB" panose="020B0503020202020204" pitchFamily="34" charset="0"/>
                        </a:rPr>
                        <a:t>Gode matvaner.</a:t>
                      </a:r>
                    </a:p>
                    <a:p>
                      <a:r>
                        <a:rPr lang="nb-NO" sz="1100" baseline="0" dirty="0">
                          <a:latin typeface="Agency FB" panose="020B0503020202020204" pitchFamily="34" charset="0"/>
                        </a:rPr>
                        <a:t>Bevegelsesglede – tilpasset sitt utviklingsnivå.</a:t>
                      </a:r>
                      <a:endParaRPr lang="nb-NO" sz="1100" dirty="0">
                        <a:latin typeface="Agency FB" panose="020B0503020202020204" pitchFamily="34" charset="0"/>
                      </a:endParaRPr>
                    </a:p>
                  </a:txBody>
                  <a:tcPr marL="99061" marR="99061" marT="45695" marB="45695"/>
                </a:tc>
                <a:tc>
                  <a:txBody>
                    <a:bodyPr/>
                    <a:lstStyle/>
                    <a:p>
                      <a:r>
                        <a:rPr lang="nb-NO" sz="1100" dirty="0">
                          <a:latin typeface="Agency FB" panose="020B0503020202020204" pitchFamily="34" charset="0"/>
                        </a:rPr>
                        <a:t>Planlegge</a:t>
                      </a:r>
                      <a:r>
                        <a:rPr lang="nb-NO" sz="1100" baseline="0" dirty="0">
                          <a:latin typeface="Agency FB" panose="020B0503020202020204" pitchFamily="34" charset="0"/>
                        </a:rPr>
                        <a:t> måltider, turer til matbutikken</a:t>
                      </a:r>
                    </a:p>
                    <a:p>
                      <a:r>
                        <a:rPr lang="nb-NO" sz="1100" baseline="0" dirty="0">
                          <a:latin typeface="Agency FB" panose="020B0503020202020204" pitchFamily="34" charset="0"/>
                        </a:rPr>
                        <a:t>Stimulere grovmotorikken. Ball-lek. Hinderløyper.</a:t>
                      </a:r>
                    </a:p>
                    <a:p>
                      <a:r>
                        <a:rPr lang="nb-NO" sz="1100" baseline="0" dirty="0">
                          <a:latin typeface="Agency FB" panose="020B0503020202020204" pitchFamily="34" charset="0"/>
                        </a:rPr>
                        <a:t>Matvarer og hvordan kroppen reagerer, sunt mindre sunt.</a:t>
                      </a:r>
                    </a:p>
                    <a:p>
                      <a:r>
                        <a:rPr lang="nb-NO" sz="1100" baseline="0" dirty="0">
                          <a:solidFill>
                            <a:schemeClr val="tx1"/>
                          </a:solidFill>
                          <a:latin typeface="Agency FB" panose="020B0503020202020204" pitchFamily="34" charset="0"/>
                        </a:rPr>
                        <a:t>«Jeg bestemmer over min kropp», bidra til at barna utvikler et bevisst forhold til retten til å bestemme over egen kropp, og respekt for andres grenser.</a:t>
                      </a:r>
                    </a:p>
                    <a:p>
                      <a:r>
                        <a:rPr lang="nb-NO" sz="1100" baseline="0" dirty="0">
                          <a:solidFill>
                            <a:schemeClr val="tx1"/>
                          </a:solidFill>
                          <a:latin typeface="Agency FB" panose="020B0503020202020204" pitchFamily="34" charset="0"/>
                        </a:rPr>
                        <a:t>Oppleve mestring.</a:t>
                      </a:r>
                    </a:p>
                    <a:p>
                      <a:r>
                        <a:rPr lang="nb-NO" sz="1100" baseline="0" dirty="0">
                          <a:solidFill>
                            <a:schemeClr val="tx1"/>
                          </a:solidFill>
                          <a:latin typeface="Agency FB" panose="020B0503020202020204" pitchFamily="34" charset="0"/>
                        </a:rPr>
                        <a:t>Lage mat </a:t>
                      </a:r>
                    </a:p>
                    <a:p>
                      <a:r>
                        <a:rPr lang="nb-NO" sz="1100" baseline="0" dirty="0">
                          <a:solidFill>
                            <a:schemeClr val="tx1"/>
                          </a:solidFill>
                          <a:latin typeface="Agency FB" panose="020B0503020202020204" pitchFamily="34" charset="0"/>
                        </a:rPr>
                        <a:t>Råvarer.</a:t>
                      </a:r>
                      <a:endParaRPr lang="nb-NO" sz="1100" dirty="0">
                        <a:solidFill>
                          <a:schemeClr val="tx1"/>
                        </a:solidFill>
                        <a:latin typeface="Agency FB" panose="020B0503020202020204" pitchFamily="34" charset="0"/>
                      </a:endParaRPr>
                    </a:p>
                  </a:txBody>
                  <a:tcPr marL="99061" marR="99061" marT="45695" marB="45695"/>
                </a:tc>
                <a:tc>
                  <a:txBody>
                    <a:bodyPr/>
                    <a:lstStyle/>
                    <a:p>
                      <a:r>
                        <a:rPr lang="nb-NO" sz="1100" dirty="0">
                          <a:latin typeface="Agency FB" panose="020B0503020202020204" pitchFamily="34" charset="0"/>
                        </a:rPr>
                        <a:t>Regellek</a:t>
                      </a:r>
                    </a:p>
                    <a:p>
                      <a:r>
                        <a:rPr lang="nb-NO" sz="1100" baseline="0" dirty="0">
                          <a:latin typeface="Agency FB" panose="020B0503020202020204" pitchFamily="34" charset="0"/>
                        </a:rPr>
                        <a:t>Hva man gjør når noen skader seg</a:t>
                      </a:r>
                      <a:endParaRPr lang="nb-NO" sz="1100" baseline="0" dirty="0">
                        <a:solidFill>
                          <a:schemeClr val="tx1"/>
                        </a:solidFill>
                        <a:latin typeface="Agency FB" panose="020B0503020202020204" pitchFamily="34" charset="0"/>
                      </a:endParaRPr>
                    </a:p>
                    <a:p>
                      <a:r>
                        <a:rPr lang="nb-NO" sz="1100" baseline="0" dirty="0">
                          <a:solidFill>
                            <a:schemeClr val="tx1"/>
                          </a:solidFill>
                          <a:latin typeface="Agency FB" panose="020B0503020202020204" pitchFamily="34" charset="0"/>
                        </a:rPr>
                        <a:t>Kle seg selv, kjenne etter og varsle om de fryser/svetter</a:t>
                      </a:r>
                    </a:p>
                    <a:p>
                      <a:endParaRPr lang="nb-NO" sz="1100" baseline="0" dirty="0">
                        <a:solidFill>
                          <a:schemeClr val="tx1"/>
                        </a:solidFill>
                        <a:latin typeface="Agency FB" panose="020B0503020202020204" pitchFamily="34" charset="0"/>
                      </a:endParaRPr>
                    </a:p>
                  </a:txBody>
                  <a:tcPr marL="99061" marR="99061" marT="45695" marB="45695"/>
                </a:tc>
                <a:extLst>
                  <a:ext uri="{0D108BD9-81ED-4DB2-BD59-A6C34878D82A}">
                    <a16:rowId xmlns:a16="http://schemas.microsoft.com/office/drawing/2014/main" val="10002"/>
                  </a:ext>
                </a:extLst>
              </a:tr>
              <a:tr h="240558">
                <a:tc>
                  <a:txBody>
                    <a:bodyPr/>
                    <a:lstStyle/>
                    <a:p>
                      <a:r>
                        <a:rPr lang="nb-NO" sz="1100" b="1" dirty="0">
                          <a:latin typeface="Agency FB" panose="020B0503020202020204" pitchFamily="34" charset="0"/>
                        </a:rPr>
                        <a:t>HVORDAN</a:t>
                      </a:r>
                    </a:p>
                  </a:txBody>
                  <a:tcPr marL="99061" marR="99061" marT="45695" marB="45695"/>
                </a:tc>
                <a:tc>
                  <a:txBody>
                    <a:bodyPr/>
                    <a:lstStyle/>
                    <a:p>
                      <a:r>
                        <a:rPr lang="nb-NO" sz="1100" b="1" dirty="0">
                          <a:latin typeface="Agency FB" panose="020B0503020202020204" pitchFamily="34" charset="0"/>
                        </a:rPr>
                        <a:t>HVORDAN</a:t>
                      </a:r>
                    </a:p>
                  </a:txBody>
                  <a:tcPr marL="99061" marR="99061" marT="45695" marB="45695"/>
                </a:tc>
                <a:tc>
                  <a:txBody>
                    <a:bodyPr/>
                    <a:lstStyle/>
                    <a:p>
                      <a:r>
                        <a:rPr lang="nb-NO" sz="1100" b="1" dirty="0">
                          <a:latin typeface="Agency FB" panose="020B0503020202020204" pitchFamily="34" charset="0"/>
                        </a:rPr>
                        <a:t>HVORDAN</a:t>
                      </a:r>
                      <a:endParaRPr lang="nb-NO" sz="1100" dirty="0">
                        <a:latin typeface="Agency FB" panose="020B0503020202020204" pitchFamily="34" charset="0"/>
                      </a:endParaRPr>
                    </a:p>
                  </a:txBody>
                  <a:tcPr marL="99061" marR="99061" marT="45695" marB="45695"/>
                </a:tc>
                <a:extLst>
                  <a:ext uri="{0D108BD9-81ED-4DB2-BD59-A6C34878D82A}">
                    <a16:rowId xmlns:a16="http://schemas.microsoft.com/office/drawing/2014/main" val="10005"/>
                  </a:ext>
                </a:extLst>
              </a:tr>
              <a:tr h="1077611">
                <a:tc>
                  <a:txBody>
                    <a:bodyPr/>
                    <a:lstStyle/>
                    <a:p>
                      <a:r>
                        <a:rPr lang="nb-NO" sz="1100" dirty="0">
                          <a:latin typeface="Agency FB" panose="020B0503020202020204" pitchFamily="34" charset="0"/>
                        </a:rPr>
                        <a:t>Benevne navn</a:t>
                      </a:r>
                      <a:r>
                        <a:rPr lang="nb-NO" sz="1100" baseline="0" dirty="0">
                          <a:latin typeface="Agency FB" panose="020B0503020202020204" pitchFamily="34" charset="0"/>
                        </a:rPr>
                        <a:t> på kroppsdelene, enkle hinderløyper inne. Bruk av skogen og lekeplassen. Bevegelse til musikk. Bevege seg ute til alle årstider. Smake på ulik mat, spise selv.</a:t>
                      </a:r>
                    </a:p>
                    <a:p>
                      <a:r>
                        <a:rPr lang="nb-NO" sz="1100" baseline="0" dirty="0">
                          <a:latin typeface="Agency FB" panose="020B0503020202020204" pitchFamily="34" charset="0"/>
                        </a:rPr>
                        <a:t>På tur med 4ervogn i nærmiljøet.</a:t>
                      </a:r>
                    </a:p>
                    <a:p>
                      <a:endParaRPr lang="nb-NO" sz="1100" baseline="0" dirty="0">
                        <a:latin typeface="Agency FB" panose="020B0503020202020204" pitchFamily="34" charset="0"/>
                      </a:endParaRPr>
                    </a:p>
                  </a:txBody>
                  <a:tcPr marL="99061" marR="99061" marT="45695" marB="456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Agency FB" panose="020B0503020202020204" pitchFamily="34" charset="0"/>
                        </a:rPr>
                        <a:t>Sangleker. Lærer om kroppen vår.</a:t>
                      </a:r>
                    </a:p>
                    <a:p>
                      <a:pPr marL="0" marR="0" indent="0" algn="l" defTabSz="914400" rtl="0" eaLnBrk="1" fontAlgn="auto" latinLnBrk="0" hangingPunct="1">
                        <a:lnSpc>
                          <a:spcPct val="100000"/>
                        </a:lnSpc>
                        <a:spcBef>
                          <a:spcPts val="0"/>
                        </a:spcBef>
                        <a:spcAft>
                          <a:spcPts val="0"/>
                        </a:spcAft>
                        <a:buClrTx/>
                        <a:buSzTx/>
                        <a:buFontTx/>
                        <a:buNone/>
                        <a:tabLst/>
                        <a:defRPr/>
                      </a:pPr>
                      <a:r>
                        <a:rPr lang="nb-NO" sz="1100" baseline="0" dirty="0">
                          <a:solidFill>
                            <a:schemeClr val="tx1"/>
                          </a:solidFill>
                          <a:latin typeface="Agency FB" panose="020B0503020202020204" pitchFamily="34" charset="0"/>
                        </a:rPr>
                        <a:t>Stine Sofie Stiftelse – materiell</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100" baseline="0" dirty="0">
                        <a:solidFill>
                          <a:schemeClr val="tx1"/>
                        </a:solidFill>
                        <a:latin typeface="Agency FB" panose="020B0503020202020204" pitchFamily="34" charset="0"/>
                      </a:endParaRPr>
                    </a:p>
                  </a:txBody>
                  <a:tcPr marL="99061" marR="99061" marT="45695" marB="45695"/>
                </a:tc>
                <a:tc>
                  <a:txBody>
                    <a:bodyPr/>
                    <a:lstStyle/>
                    <a:p>
                      <a:r>
                        <a:rPr lang="nb-NO" sz="1100" dirty="0">
                          <a:latin typeface="Agency FB" panose="020B0503020202020204" pitchFamily="34" charset="0"/>
                        </a:rPr>
                        <a:t>Sangleker.</a:t>
                      </a:r>
                      <a:r>
                        <a:rPr lang="nb-NO" sz="1100" baseline="0" dirty="0">
                          <a:latin typeface="Agency FB" panose="020B0503020202020204" pitchFamily="34" charset="0"/>
                        </a:rPr>
                        <a:t> Lage hinderløype inne og ute. </a:t>
                      </a:r>
                    </a:p>
                    <a:p>
                      <a:r>
                        <a:rPr lang="nb-NO" sz="1100" baseline="0" dirty="0">
                          <a:latin typeface="Agency FB" panose="020B0503020202020204" pitchFamily="34" charset="0"/>
                        </a:rPr>
                        <a:t>Henry – pedagogisk opplegg rundt førstehjelp.</a:t>
                      </a:r>
                      <a:br>
                        <a:rPr lang="nb-NO" sz="1100" baseline="0" dirty="0">
                          <a:latin typeface="Agency FB" panose="020B0503020202020204" pitchFamily="34" charset="0"/>
                        </a:rPr>
                      </a:br>
                      <a:endParaRPr lang="nb-NO" sz="1100" baseline="0" dirty="0">
                        <a:latin typeface="Agency FB" panose="020B0503020202020204" pitchFamily="34" charset="0"/>
                      </a:endParaRPr>
                    </a:p>
                    <a:p>
                      <a:endParaRPr lang="nb-NO" sz="1100" baseline="0" dirty="0">
                        <a:solidFill>
                          <a:schemeClr val="tx1"/>
                        </a:solidFill>
                        <a:latin typeface="Agency FB" panose="020B0503020202020204" pitchFamily="34" charset="0"/>
                      </a:endParaRPr>
                    </a:p>
                  </a:txBody>
                  <a:tcPr marL="99061" marR="99061" marT="45695" marB="45695"/>
                </a:tc>
                <a:extLst>
                  <a:ext uri="{0D108BD9-81ED-4DB2-BD59-A6C34878D82A}">
                    <a16:rowId xmlns:a16="http://schemas.microsoft.com/office/drawing/2014/main" val="10006"/>
                  </a:ext>
                </a:extLst>
              </a:tr>
              <a:tr h="240558">
                <a:tc>
                  <a:txBody>
                    <a:bodyPr/>
                    <a:lstStyle/>
                    <a:p>
                      <a:r>
                        <a:rPr lang="nb-NO" sz="1100" b="1" dirty="0">
                          <a:latin typeface="Agency FB" panose="020B0503020202020204" pitchFamily="34" charset="0"/>
                        </a:rPr>
                        <a:t>VOKSENROLLEN</a:t>
                      </a:r>
                    </a:p>
                  </a:txBody>
                  <a:tcPr marL="99061" marR="99061" marT="45695" marB="45695"/>
                </a:tc>
                <a:tc gridSpan="2">
                  <a:txBody>
                    <a:bodyPr/>
                    <a:lstStyle/>
                    <a:p>
                      <a:r>
                        <a:rPr lang="nb-NO" sz="1100" b="1" dirty="0">
                          <a:latin typeface="Agency FB" panose="020B0503020202020204" pitchFamily="34" charset="0"/>
                        </a:rPr>
                        <a:t>VOKSENROLLEN</a:t>
                      </a:r>
                    </a:p>
                  </a:txBody>
                  <a:tcPr marL="99061" marR="99061" marT="45695" marB="45695"/>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200" b="1" dirty="0"/>
                    </a:p>
                  </a:txBody>
                  <a:tcPr/>
                </a:tc>
                <a:extLst>
                  <a:ext uri="{0D108BD9-81ED-4DB2-BD59-A6C34878D82A}">
                    <a16:rowId xmlns:a16="http://schemas.microsoft.com/office/drawing/2014/main" val="10007"/>
                  </a:ext>
                </a:extLst>
              </a:tr>
              <a:tr h="959261">
                <a:tc>
                  <a:txBody>
                    <a:bodyPr/>
                    <a:lstStyle/>
                    <a:p>
                      <a:r>
                        <a:rPr lang="nb-NO" sz="1100" dirty="0">
                          <a:latin typeface="Agency FB" panose="020B0503020202020204" pitchFamily="34" charset="0"/>
                        </a:rPr>
                        <a:t>Legge til rette for varierte</a:t>
                      </a:r>
                      <a:r>
                        <a:rPr lang="nb-NO" sz="1100" baseline="0" dirty="0">
                          <a:latin typeface="Agency FB" panose="020B0503020202020204" pitchFamily="34" charset="0"/>
                        </a:rPr>
                        <a:t> aktiviteter, både ute og inne. Variert kosthold. La barna møte ulike hinder og la dem prøve å klare seg selv. Skape gode vekslinger mellom ro og aktivitet.</a:t>
                      </a:r>
                      <a:endParaRPr lang="nb-NO" sz="1100" dirty="0">
                        <a:latin typeface="Agency FB" panose="020B0503020202020204" pitchFamily="34" charset="0"/>
                      </a:endParaRPr>
                    </a:p>
                  </a:txBody>
                  <a:tcPr marL="99061" marR="99061" marT="45695" marB="45695"/>
                </a:tc>
                <a:tc gridSpan="2">
                  <a:txBody>
                    <a:bodyPr/>
                    <a:lstStyle/>
                    <a:p>
                      <a:r>
                        <a:rPr lang="nb-NO" sz="1100" dirty="0">
                          <a:latin typeface="Agency FB" panose="020B0503020202020204" pitchFamily="34" charset="0"/>
                        </a:rPr>
                        <a:t>Legge</a:t>
                      </a:r>
                      <a:r>
                        <a:rPr lang="nb-NO" sz="1100" baseline="0" dirty="0">
                          <a:latin typeface="Agency FB" panose="020B0503020202020204" pitchFamily="34" charset="0"/>
                        </a:rPr>
                        <a:t> til rette for fin og grovmotoriske aktiviteter. Individuell tilrettelegging. Ha det gøy med aktivitetene.</a:t>
                      </a:r>
                      <a:r>
                        <a:rPr kumimoji="0" lang="nb-NO" sz="1100" b="0" i="0" u="none" strike="noStrike" kern="1200" baseline="0" dirty="0">
                          <a:solidFill>
                            <a:schemeClr val="dk1"/>
                          </a:solidFill>
                          <a:latin typeface="Agency FB" panose="020B0503020202020204" pitchFamily="34" charset="0"/>
                          <a:ea typeface="+mn-ea"/>
                          <a:cs typeface="+mn-cs"/>
                        </a:rPr>
                        <a:t> Forstå og gi oppmuntrende bekreftelse på barns sansemotoriske og kroppslige lek og inspirere alle barn til å søke fysiske utfordringer og prøve ut sine kroppslige muligheter.</a:t>
                      </a:r>
                      <a:endParaRPr lang="nb-NO" sz="1100" dirty="0">
                        <a:latin typeface="Agency FB" panose="020B0503020202020204" pitchFamily="34" charset="0"/>
                      </a:endParaRPr>
                    </a:p>
                  </a:txBody>
                  <a:tcPr marL="99061" marR="99061" marT="45695" marB="45695"/>
                </a:tc>
                <a:tc hMerge="1">
                  <a:txBody>
                    <a:bodyPr/>
                    <a:lstStyle/>
                    <a:p>
                      <a:endParaRPr lang="nb-NO" sz="1200" dirty="0"/>
                    </a:p>
                  </a:txBody>
                  <a:tcPr/>
                </a:tc>
                <a:extLst>
                  <a:ext uri="{0D108BD9-81ED-4DB2-BD59-A6C34878D82A}">
                    <a16:rowId xmlns:a16="http://schemas.microsoft.com/office/drawing/2014/main" val="10008"/>
                  </a:ext>
                </a:extLst>
              </a:tr>
            </a:tbl>
          </a:graphicData>
        </a:graphic>
      </p:graphicFrame>
      <p:pic>
        <p:nvPicPr>
          <p:cNvPr id="1025" name="Picture 1">
            <a:extLst>
              <a:ext uri="{FF2B5EF4-FFF2-40B4-BE49-F238E27FC236}">
                <a16:creationId xmlns:a16="http://schemas.microsoft.com/office/drawing/2014/main" id="{C983B9B2-A8A6-4051-A55F-95AAF0E0BF56}"/>
              </a:ext>
            </a:extLst>
          </p:cNvPr>
          <p:cNvPicPr>
            <a:picLocks noChangeAspect="1" noChangeArrowheads="1"/>
          </p:cNvPicPr>
          <p:nvPr/>
        </p:nvPicPr>
        <p:blipFill>
          <a:blip r:embed="rId3" r:link="rId5">
            <a:alphaModFix amt="85000"/>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86794" y="429139"/>
            <a:ext cx="1153838" cy="985803"/>
          </a:xfrm>
          <a:prstGeom prst="rect">
            <a:avLst/>
          </a:prstGeom>
          <a:noFill/>
          <a:extLst>
            <a:ext uri="{909E8E84-426E-40DD-AFC4-6F175D3DCCD1}">
              <a14:hiddenFill xmlns:a14="http://schemas.microsoft.com/office/drawing/2010/main">
                <a:solidFill>
                  <a:srgbClr val="FFFFFF"/>
                </a:solidFill>
              </a14:hiddenFill>
            </a:ext>
          </a:extLst>
        </p:spPr>
      </p:pic>
      <p:sp>
        <p:nvSpPr>
          <p:cNvPr id="2" name="Plassholder for lysbildenummer 1">
            <a:extLst>
              <a:ext uri="{FF2B5EF4-FFF2-40B4-BE49-F238E27FC236}">
                <a16:creationId xmlns:a16="http://schemas.microsoft.com/office/drawing/2014/main" id="{CCE374B0-A670-4690-4C53-DA872642D65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994082-BC8B-4A44-A945-BDB9C572A46A}" type="slidenum">
              <a:rPr kumimoji="0" lang="nb-NO" altLang="nb-NO"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nb-NO" altLang="nb-NO"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79166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nvGraphicFramePr>
        <p:xfrm>
          <a:off x="584200" y="3141663"/>
          <a:ext cx="7177086" cy="888999"/>
        </p:xfrm>
        <a:graphic>
          <a:graphicData uri="http://schemas.openxmlformats.org/drawingml/2006/table">
            <a:tbl>
              <a:tblPr>
                <a:tableStyleId>{5C22544A-7EE6-4342-B048-85BDC9FD1C3A}</a:tableStyleId>
              </a:tblPr>
              <a:tblGrid>
                <a:gridCol w="843826">
                  <a:extLst>
                    <a:ext uri="{9D8B030D-6E8A-4147-A177-3AD203B41FA5}">
                      <a16:colId xmlns:a16="http://schemas.microsoft.com/office/drawing/2014/main" val="20000"/>
                    </a:ext>
                  </a:extLst>
                </a:gridCol>
                <a:gridCol w="1189124">
                  <a:extLst>
                    <a:ext uri="{9D8B030D-6E8A-4147-A177-3AD203B41FA5}">
                      <a16:colId xmlns:a16="http://schemas.microsoft.com/office/drawing/2014/main" val="20001"/>
                    </a:ext>
                  </a:extLst>
                </a:gridCol>
                <a:gridCol w="1285848">
                  <a:extLst>
                    <a:ext uri="{9D8B030D-6E8A-4147-A177-3AD203B41FA5}">
                      <a16:colId xmlns:a16="http://schemas.microsoft.com/office/drawing/2014/main" val="20002"/>
                    </a:ext>
                  </a:extLst>
                </a:gridCol>
                <a:gridCol w="1285848">
                  <a:extLst>
                    <a:ext uri="{9D8B030D-6E8A-4147-A177-3AD203B41FA5}">
                      <a16:colId xmlns:a16="http://schemas.microsoft.com/office/drawing/2014/main" val="20003"/>
                    </a:ext>
                  </a:extLst>
                </a:gridCol>
                <a:gridCol w="1285848">
                  <a:extLst>
                    <a:ext uri="{9D8B030D-6E8A-4147-A177-3AD203B41FA5}">
                      <a16:colId xmlns:a16="http://schemas.microsoft.com/office/drawing/2014/main" val="20004"/>
                    </a:ext>
                  </a:extLst>
                </a:gridCol>
                <a:gridCol w="1286592">
                  <a:extLst>
                    <a:ext uri="{9D8B030D-6E8A-4147-A177-3AD203B41FA5}">
                      <a16:colId xmlns:a16="http://schemas.microsoft.com/office/drawing/2014/main" val="20005"/>
                    </a:ext>
                  </a:extLst>
                </a:gridCol>
              </a:tblGrid>
              <a:tr h="296333">
                <a:tc>
                  <a:txBody>
                    <a:bodyPr/>
                    <a:lstStyle/>
                    <a:p>
                      <a:pPr algn="l">
                        <a:spcAft>
                          <a:spcPts val="600"/>
                        </a:spcAft>
                      </a:pPr>
                      <a:endParaRPr lang="nb-NO" sz="1200" b="1" i="1" dirty="0">
                        <a:effectLst/>
                        <a:latin typeface="Times New Roman"/>
                        <a:ea typeface="Lucida Sans Unicode"/>
                      </a:endParaRPr>
                    </a:p>
                  </a:txBody>
                  <a:tcPr marL="37837" marR="37837" marT="34908" marB="349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600"/>
                        </a:spcAft>
                      </a:pPr>
                      <a:r>
                        <a:rPr lang="nb-NO" sz="1200" b="1" i="1" dirty="0">
                          <a:effectLst/>
                          <a:latin typeface="Times New Roman"/>
                          <a:ea typeface="Lucida Sans Unicode"/>
                        </a:rPr>
                        <a:t>Mandag</a:t>
                      </a:r>
                    </a:p>
                  </a:txBody>
                  <a:tcPr marL="37837" marR="37837" marT="34908" marB="349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600"/>
                        </a:spcAft>
                      </a:pPr>
                      <a:r>
                        <a:rPr lang="nb-NO" sz="1200" b="1" i="1" dirty="0">
                          <a:effectLst/>
                          <a:latin typeface="Times New Roman"/>
                          <a:ea typeface="Lucida Sans Unicode"/>
                        </a:rPr>
                        <a:t>Tirsdag</a:t>
                      </a:r>
                    </a:p>
                  </a:txBody>
                  <a:tcPr marL="37837" marR="37837" marT="34908" marB="349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600"/>
                        </a:spcAft>
                      </a:pPr>
                      <a:r>
                        <a:rPr lang="nb-NO" sz="1200" b="1" i="1" dirty="0">
                          <a:effectLst/>
                          <a:latin typeface="Times New Roman"/>
                          <a:ea typeface="Lucida Sans Unicode"/>
                        </a:rPr>
                        <a:t>Onsdag</a:t>
                      </a:r>
                    </a:p>
                  </a:txBody>
                  <a:tcPr marL="37837" marR="37837" marT="34908" marB="349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600"/>
                        </a:spcAft>
                      </a:pPr>
                      <a:r>
                        <a:rPr lang="nb-NO" sz="1200" b="1" i="1" dirty="0">
                          <a:effectLst/>
                          <a:latin typeface="Times New Roman"/>
                          <a:ea typeface="Lucida Sans Unicode"/>
                        </a:rPr>
                        <a:t>Torsdag</a:t>
                      </a:r>
                    </a:p>
                  </a:txBody>
                  <a:tcPr marL="37837" marR="37837" marT="34908" marB="349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600"/>
                        </a:spcAft>
                      </a:pPr>
                      <a:r>
                        <a:rPr lang="nb-NO" sz="1200" b="1" i="1" dirty="0">
                          <a:effectLst/>
                          <a:latin typeface="Times New Roman"/>
                          <a:ea typeface="Lucida Sans Unicode"/>
                        </a:rPr>
                        <a:t>Fredag</a:t>
                      </a:r>
                    </a:p>
                  </a:txBody>
                  <a:tcPr marL="37837" marR="37837" marT="34908" marB="349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6333">
                <a:tc>
                  <a:txBody>
                    <a:bodyPr/>
                    <a:lstStyle/>
                    <a:p>
                      <a:pPr>
                        <a:spcAft>
                          <a:spcPts val="0"/>
                        </a:spcAft>
                      </a:pPr>
                      <a:r>
                        <a:rPr lang="nb-NO" sz="1200" dirty="0">
                          <a:effectLst/>
                        </a:rPr>
                        <a:t>Fri</a:t>
                      </a:r>
                      <a:endParaRPr lang="nb-NO" sz="1200" dirty="0">
                        <a:effectLst/>
                        <a:latin typeface="Times New Roman"/>
                        <a:ea typeface="Lucida Sans Unicode"/>
                      </a:endParaRPr>
                    </a:p>
                  </a:txBody>
                  <a:tcPr marL="37837" marR="37837" marT="34908" marB="34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600"/>
                        </a:spcAft>
                      </a:pPr>
                      <a:r>
                        <a:rPr lang="nb-NO" sz="1200" dirty="0">
                          <a:effectLst/>
                        </a:rPr>
                        <a:t> </a:t>
                      </a:r>
                      <a:endParaRPr lang="nb-NO" sz="1200" dirty="0">
                        <a:effectLst/>
                        <a:latin typeface="Times New Roman"/>
                        <a:ea typeface="Lucida Sans Unicode"/>
                      </a:endParaRPr>
                    </a:p>
                  </a:txBody>
                  <a:tcPr marL="37837" marR="37837" marT="34908" marB="34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600"/>
                        </a:spcAft>
                      </a:pPr>
                      <a:r>
                        <a:rPr lang="nb-NO" sz="1200">
                          <a:effectLst/>
                        </a:rPr>
                        <a:t> </a:t>
                      </a:r>
                      <a:endParaRPr lang="nb-NO" sz="1200">
                        <a:effectLst/>
                        <a:latin typeface="Times New Roman"/>
                        <a:ea typeface="Lucida Sans Unicode"/>
                      </a:endParaRPr>
                    </a:p>
                  </a:txBody>
                  <a:tcPr marL="37837" marR="37837" marT="34908" marB="34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600"/>
                        </a:spcAft>
                      </a:pPr>
                      <a:r>
                        <a:rPr lang="nb-NO" sz="1200">
                          <a:effectLst/>
                        </a:rPr>
                        <a:t> </a:t>
                      </a:r>
                      <a:endParaRPr lang="nb-NO" sz="1200">
                        <a:effectLst/>
                        <a:latin typeface="Times New Roman"/>
                        <a:ea typeface="Lucida Sans Unicode"/>
                      </a:endParaRPr>
                    </a:p>
                  </a:txBody>
                  <a:tcPr marL="37837" marR="37837" marT="34908" marB="34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600"/>
                        </a:spcAft>
                      </a:pPr>
                      <a:r>
                        <a:rPr lang="nb-NO" sz="1200">
                          <a:effectLst/>
                        </a:rPr>
                        <a:t> </a:t>
                      </a:r>
                      <a:endParaRPr lang="nb-NO" sz="1200">
                        <a:effectLst/>
                        <a:latin typeface="Times New Roman"/>
                        <a:ea typeface="Lucida Sans Unicode"/>
                      </a:endParaRPr>
                    </a:p>
                  </a:txBody>
                  <a:tcPr marL="37837" marR="37837" marT="34908" marB="34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600"/>
                        </a:spcAft>
                      </a:pPr>
                      <a:r>
                        <a:rPr lang="nb-NO" sz="1200" dirty="0">
                          <a:effectLst/>
                        </a:rPr>
                        <a:t> </a:t>
                      </a:r>
                      <a:endParaRPr lang="nb-NO" sz="1200" dirty="0">
                        <a:effectLst/>
                        <a:latin typeface="Times New Roman"/>
                        <a:ea typeface="Lucida Sans Unicode"/>
                      </a:endParaRPr>
                    </a:p>
                  </a:txBody>
                  <a:tcPr marL="37837" marR="37837" marT="34908" marB="34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6333">
                <a:tc>
                  <a:txBody>
                    <a:bodyPr/>
                    <a:lstStyle/>
                    <a:p>
                      <a:pPr>
                        <a:spcAft>
                          <a:spcPts val="0"/>
                        </a:spcAft>
                      </a:pPr>
                      <a:r>
                        <a:rPr lang="nb-NO" sz="1200" dirty="0">
                          <a:effectLst/>
                        </a:rPr>
                        <a:t>Kommer</a:t>
                      </a:r>
                      <a:endParaRPr lang="nb-NO" sz="1200" dirty="0">
                        <a:effectLst/>
                        <a:latin typeface="Times New Roman"/>
                        <a:ea typeface="Lucida Sans Unicode"/>
                      </a:endParaRPr>
                    </a:p>
                  </a:txBody>
                  <a:tcPr marL="37837" marR="37837" marT="34908" marB="34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600"/>
                        </a:spcAft>
                      </a:pPr>
                      <a:r>
                        <a:rPr lang="nb-NO" sz="1200" dirty="0">
                          <a:effectLst/>
                        </a:rPr>
                        <a:t> </a:t>
                      </a:r>
                      <a:endParaRPr lang="nb-NO" sz="1200" dirty="0">
                        <a:effectLst/>
                        <a:latin typeface="Times New Roman"/>
                        <a:ea typeface="Lucida Sans Unicode"/>
                      </a:endParaRPr>
                    </a:p>
                  </a:txBody>
                  <a:tcPr marL="37837" marR="37837" marT="34908" marB="34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600"/>
                        </a:spcAft>
                      </a:pPr>
                      <a:r>
                        <a:rPr lang="nb-NO" sz="1200">
                          <a:effectLst/>
                        </a:rPr>
                        <a:t> </a:t>
                      </a:r>
                      <a:endParaRPr lang="nb-NO" sz="1200">
                        <a:effectLst/>
                        <a:latin typeface="Times New Roman"/>
                        <a:ea typeface="Lucida Sans Unicode"/>
                      </a:endParaRPr>
                    </a:p>
                  </a:txBody>
                  <a:tcPr marL="37837" marR="37837" marT="34908" marB="34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600"/>
                        </a:spcAft>
                      </a:pPr>
                      <a:r>
                        <a:rPr lang="nb-NO" sz="1200">
                          <a:effectLst/>
                        </a:rPr>
                        <a:t> </a:t>
                      </a:r>
                      <a:endParaRPr lang="nb-NO" sz="1200">
                        <a:effectLst/>
                        <a:latin typeface="Times New Roman"/>
                        <a:ea typeface="Lucida Sans Unicode"/>
                      </a:endParaRPr>
                    </a:p>
                  </a:txBody>
                  <a:tcPr marL="37837" marR="37837" marT="34908" marB="34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600"/>
                        </a:spcAft>
                      </a:pPr>
                      <a:r>
                        <a:rPr lang="nb-NO" sz="1200" dirty="0">
                          <a:effectLst/>
                        </a:rPr>
                        <a:t> </a:t>
                      </a:r>
                      <a:endParaRPr lang="nb-NO" sz="1200" dirty="0">
                        <a:effectLst/>
                        <a:latin typeface="Times New Roman"/>
                        <a:ea typeface="Lucida Sans Unicode"/>
                      </a:endParaRPr>
                    </a:p>
                  </a:txBody>
                  <a:tcPr marL="37837" marR="37837" marT="34908" marB="34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600"/>
                        </a:spcAft>
                      </a:pPr>
                      <a:r>
                        <a:rPr lang="nb-NO" sz="1200" dirty="0">
                          <a:effectLst/>
                        </a:rPr>
                        <a:t> </a:t>
                      </a:r>
                      <a:endParaRPr lang="nb-NO" sz="1200" dirty="0">
                        <a:effectLst/>
                        <a:latin typeface="Times New Roman"/>
                        <a:ea typeface="Lucida Sans Unicode"/>
                      </a:endParaRPr>
                    </a:p>
                  </a:txBody>
                  <a:tcPr marL="37837" marR="37837" marT="34908" marB="349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6656" name="Rectangle 4"/>
          <p:cNvSpPr>
            <a:spLocks noChangeArrowheads="1"/>
          </p:cNvSpPr>
          <p:nvPr/>
        </p:nvSpPr>
        <p:spPr bwMode="auto">
          <a:xfrm>
            <a:off x="3733800" y="3960813"/>
            <a:ext cx="184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br>
              <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ektangel 8"/>
          <p:cNvSpPr/>
          <p:nvPr/>
        </p:nvSpPr>
        <p:spPr>
          <a:xfrm>
            <a:off x="506413" y="873125"/>
            <a:ext cx="8659812" cy="1908175"/>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3600" b="1" i="0" u="none" strike="noStrike" kern="1200" cap="none" spc="0" normalizeH="0" baseline="0" noProof="0" dirty="0">
                <a:ln>
                  <a:noFill/>
                </a:ln>
                <a:solidFill>
                  <a:srgbClr val="DE7E18">
                    <a:lumMod val="60000"/>
                    <a:lumOff val="40000"/>
                  </a:srgbClr>
                </a:solidFill>
                <a:effectLst/>
                <a:uLnTx/>
                <a:uFillTx/>
                <a:latin typeface="Harrington" pitchFamily="82" charset="0"/>
                <a:ea typeface="+mn-ea"/>
                <a:cs typeface="+mn-cs"/>
              </a:rPr>
              <a:t>SKOLENS VINTERFERIE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Century Gothic" panose="020B0502020202020204"/>
                <a:ea typeface="+mn-ea"/>
                <a:cs typeface="+mn-cs"/>
              </a:rPr>
              <a:t>Dette er ingen forespørsel til foreldre om å ta barna ut i ekstra ferie, men vi erfarer at det ofte blir tatt fridager utover den tiden barnehagen holder steng. Det en fordel for oss å få vite dette slik at opparbeidet avspasering på bemanning kan bli tatt ut når barnegruppen er på det laveste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graphicFrame>
        <p:nvGraphicFramePr>
          <p:cNvPr id="13" name="Tabell 12"/>
          <p:cNvGraphicFramePr>
            <a:graphicFrameLocks noGrp="1"/>
          </p:cNvGraphicFramePr>
          <p:nvPr/>
        </p:nvGraphicFramePr>
        <p:xfrm>
          <a:off x="661988" y="5912886"/>
          <a:ext cx="7924800" cy="252418"/>
        </p:xfrm>
        <a:graphic>
          <a:graphicData uri="http://schemas.openxmlformats.org/drawingml/2006/table">
            <a:tbl>
              <a:tblPr>
                <a:tableStyleId>{5C22544A-7EE6-4342-B048-85BDC9FD1C3A}</a:tableStyleId>
              </a:tblPr>
              <a:tblGrid>
                <a:gridCol w="7924800">
                  <a:extLst>
                    <a:ext uri="{9D8B030D-6E8A-4147-A177-3AD203B41FA5}">
                      <a16:colId xmlns:a16="http://schemas.microsoft.com/office/drawing/2014/main" val="20000"/>
                    </a:ext>
                  </a:extLst>
                </a:gridCol>
              </a:tblGrid>
              <a:tr h="252418">
                <a:tc>
                  <a:txBody>
                    <a:bodyPr/>
                    <a:lstStyle/>
                    <a:p>
                      <a:pPr algn="l">
                        <a:spcAft>
                          <a:spcPts val="600"/>
                        </a:spcAft>
                      </a:pPr>
                      <a:r>
                        <a:rPr lang="nb-NO" sz="1200" dirty="0">
                          <a:effectLst/>
                        </a:rPr>
                        <a:t> </a:t>
                      </a:r>
                      <a:endParaRPr lang="nb-NO" sz="1200" dirty="0">
                        <a:effectLst/>
                        <a:latin typeface="Times New Roman"/>
                        <a:ea typeface="Lucida Sans Unicode"/>
                      </a:endParaRPr>
                    </a:p>
                  </a:txBody>
                  <a:tcPr marL="37839" marR="37839" marT="34769" marB="3476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6664" name="Rektangel 10"/>
          <p:cNvSpPr>
            <a:spLocks noChangeArrowheads="1"/>
          </p:cNvSpPr>
          <p:nvPr/>
        </p:nvSpPr>
        <p:spPr bwMode="auto">
          <a:xfrm>
            <a:off x="974725" y="6165850"/>
            <a:ext cx="7021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altLang="nb-NO" sz="14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Underskrift </a:t>
            </a:r>
          </a:p>
        </p:txBody>
      </p:sp>
      <p:sp>
        <p:nvSpPr>
          <p:cNvPr id="26665" name="Rektangel 11"/>
          <p:cNvSpPr>
            <a:spLocks noChangeArrowheads="1"/>
          </p:cNvSpPr>
          <p:nvPr/>
        </p:nvSpPr>
        <p:spPr bwMode="auto">
          <a:xfrm>
            <a:off x="506413" y="3997959"/>
            <a:ext cx="860107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457200" rtl="0" eaLnBrk="1" fontAlgn="auto" latinLnBrk="0" hangingPunct="1">
              <a:lnSpc>
                <a:spcPct val="100000"/>
              </a:lnSpc>
              <a:spcBef>
                <a:spcPct val="0"/>
              </a:spcBef>
              <a:spcAft>
                <a:spcPts val="0"/>
              </a:spcAft>
              <a:buClrTx/>
              <a:buSzTx/>
              <a:buFont typeface="Wingdings 2" panose="05020102010507070707" pitchFamily="18" charset="2"/>
              <a:buNone/>
              <a:tabLst/>
              <a:defRPr/>
            </a:pPr>
            <a:endParaRPr kumimoji="0" lang="nb-NO" altLang="nb-NO" sz="18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endParaRPr>
          </a:p>
          <a:p>
            <a:pPr marL="0" marR="0" lvl="0" indent="0" algn="l" defTabSz="457200" rtl="0" eaLnBrk="1" fontAlgn="auto" latinLnBrk="0" hangingPunct="1">
              <a:lnSpc>
                <a:spcPct val="100000"/>
              </a:lnSpc>
              <a:spcBef>
                <a:spcPct val="0"/>
              </a:spcBef>
              <a:spcAft>
                <a:spcPts val="0"/>
              </a:spcAft>
              <a:buClrTx/>
              <a:buSzTx/>
              <a:buFont typeface="Wingdings 2" panose="05020102010507070707" pitchFamily="18" charset="2"/>
              <a:buNone/>
              <a:tabLst/>
              <a:defRPr/>
            </a:pPr>
            <a:r>
              <a:rPr kumimoji="0" lang="nb-NO" altLang="nb-NO" sz="18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Svaret kan alternativt sendes på SMS til småbarna: 45736279 eller stor avdeling: 45736207 eller i </a:t>
            </a:r>
            <a:r>
              <a:rPr kumimoji="0" lang="nb-NO" altLang="nb-NO" sz="1800" b="0" i="0" u="none" strike="noStrike" kern="1200" cap="none" spc="0" normalizeH="0" baseline="0" noProof="0" dirty="0" err="1">
                <a:ln>
                  <a:noFill/>
                </a:ln>
                <a:solidFill>
                  <a:prstClr val="black"/>
                </a:solidFill>
                <a:effectLst/>
                <a:uLnTx/>
                <a:uFillTx/>
                <a:latin typeface="Perpetua" panose="02020502060401020303" pitchFamily="18" charset="0"/>
                <a:ea typeface="+mn-ea"/>
                <a:cs typeface="+mn-cs"/>
              </a:rPr>
              <a:t>MyKid</a:t>
            </a:r>
            <a:r>
              <a:rPr kumimoji="0" lang="nb-NO" altLang="nb-NO" sz="18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  Dere kan evt. selv registrere fravær på </a:t>
            </a:r>
            <a:r>
              <a:rPr kumimoji="0" lang="nb-NO" altLang="nb-NO" sz="1800" b="0" i="0" u="none" strike="noStrike" kern="1200" cap="none" spc="0" normalizeH="0" baseline="0" noProof="0" dirty="0" err="1">
                <a:ln>
                  <a:noFill/>
                </a:ln>
                <a:solidFill>
                  <a:prstClr val="black"/>
                </a:solidFill>
                <a:effectLst/>
                <a:uLnTx/>
                <a:uFillTx/>
                <a:latin typeface="Perpetua" panose="02020502060401020303" pitchFamily="18" charset="0"/>
                <a:ea typeface="+mn-ea"/>
                <a:cs typeface="+mn-cs"/>
              </a:rPr>
              <a:t>MyKid</a:t>
            </a:r>
            <a:r>
              <a:rPr kumimoji="0" lang="nb-NO" altLang="nb-NO" sz="18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 men fint med melding i tillegg. Det kommer ikke varsel på deres registrering.</a:t>
            </a:r>
          </a:p>
          <a:p>
            <a:pPr marL="0" marR="0" lvl="0" indent="0" algn="l" defTabSz="457200" rtl="0" eaLnBrk="1" fontAlgn="auto" latinLnBrk="0" hangingPunct="1">
              <a:lnSpc>
                <a:spcPct val="100000"/>
              </a:lnSpc>
              <a:spcBef>
                <a:spcPct val="0"/>
              </a:spcBef>
              <a:spcAft>
                <a:spcPts val="0"/>
              </a:spcAft>
              <a:buClrTx/>
              <a:buSzTx/>
              <a:buFont typeface="Wingdings 2" panose="05020102010507070707" pitchFamily="18" charset="2"/>
              <a:buNone/>
              <a:tabLst/>
              <a:defRPr/>
            </a:pPr>
            <a:r>
              <a:rPr kumimoji="0" lang="nb-NO" altLang="nb-NO" sz="16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Barnets</a:t>
            </a:r>
            <a:r>
              <a:rPr kumimoji="0" lang="nb-NO" altLang="nb-NO" sz="18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 navn: _________________________</a:t>
            </a:r>
            <a:endParaRPr kumimoji="0" lang="nb-NO" altLang="nb-NO" sz="16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altLang="nb-NO" sz="16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Eventuelt andre fridager:______________________________________________________</a:t>
            </a:r>
            <a:endParaRPr kumimoji="0" lang="nb-NO" altLang="nb-NO" sz="18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altLang="nb-NO" sz="1200" b="0" i="1"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Svaret må være bindene av hensyn til at deler av personalet tas ut til avspasering</a:t>
            </a:r>
            <a:endParaRPr kumimoji="0" lang="nb-NO" altLang="nb-NO" sz="12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nb-NO" altLang="nb-NO" sz="1200" b="0" i="1" u="none" strike="noStrike" kern="1200" cap="none" spc="0" normalizeH="0" baseline="0" noProof="0" dirty="0">
              <a:ln>
                <a:noFill/>
              </a:ln>
              <a:solidFill>
                <a:prstClr val="black"/>
              </a:solidFill>
              <a:effectLst/>
              <a:uLnTx/>
              <a:uFillTx/>
              <a:latin typeface="Perpetua" panose="02020502060401020303" pitchFamily="18" charset="0"/>
              <a:ea typeface="+mn-ea"/>
              <a:cs typeface="+mn-cs"/>
            </a:endParaRPr>
          </a:p>
        </p:txBody>
      </p:sp>
      <p:pic>
        <p:nvPicPr>
          <p:cNvPr id="5122" name="Picture 2" descr="MC900331475[1]"/>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7848600" y="2456860"/>
            <a:ext cx="1258888" cy="1800225"/>
          </a:xfrm>
          <a:prstGeom prst="rect">
            <a:avLst/>
          </a:prstGeom>
          <a:noFill/>
          <a:ln>
            <a:noFill/>
          </a:ln>
        </p:spPr>
      </p:pic>
      <p:sp>
        <p:nvSpPr>
          <p:cNvPr id="26667" name="TekstSylinder 9"/>
          <p:cNvSpPr txBox="1">
            <a:spLocks noChangeArrowheads="1"/>
          </p:cNvSpPr>
          <p:nvPr/>
        </p:nvSpPr>
        <p:spPr bwMode="auto">
          <a:xfrm>
            <a:off x="6232860" y="6112304"/>
            <a:ext cx="2697684"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altLang="nb-NO" sz="18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Svar ønskes innen:6.februar</a:t>
            </a:r>
          </a:p>
        </p:txBody>
      </p:sp>
      <p:sp>
        <p:nvSpPr>
          <p:cNvPr id="4" name="TekstSylinder 3"/>
          <p:cNvSpPr txBox="1"/>
          <p:nvPr/>
        </p:nvSpPr>
        <p:spPr>
          <a:xfrm>
            <a:off x="506413" y="2781300"/>
            <a:ext cx="1439862" cy="369888"/>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entury Gothic" panose="020B0502020202020204"/>
                <a:ea typeface="+mn-ea"/>
                <a:cs typeface="Arial" charset="0"/>
              </a:rPr>
              <a:t>Uke 8:</a:t>
            </a:r>
          </a:p>
        </p:txBody>
      </p:sp>
      <p:sp>
        <p:nvSpPr>
          <p:cNvPr id="3" name="Plassholder for lysbildenummer 2">
            <a:extLst>
              <a:ext uri="{FF2B5EF4-FFF2-40B4-BE49-F238E27FC236}">
                <a16:creationId xmlns:a16="http://schemas.microsoft.com/office/drawing/2014/main" id="{3F935079-3F66-4CDA-9130-2B142DED806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C90E0B-E54B-467E-8111-996E4240FECF}" type="slidenum">
              <a:rPr kumimoji="0" lang="nb-NO" altLang="nb-NO"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nb-NO" altLang="nb-NO"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86691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tel 1"/>
          <p:cNvSpPr>
            <a:spLocks noGrp="1"/>
          </p:cNvSpPr>
          <p:nvPr>
            <p:ph type="title"/>
          </p:nvPr>
        </p:nvSpPr>
        <p:spPr>
          <a:xfrm>
            <a:off x="1059511" y="236240"/>
            <a:ext cx="8321040" cy="1371600"/>
          </a:xfrm>
        </p:spPr>
        <p:txBody>
          <a:bodyPr>
            <a:normAutofit/>
          </a:bodyPr>
          <a:lstStyle/>
          <a:p>
            <a:pPr algn="ctr" eaLnBrk="1" hangingPunct="1"/>
            <a:r>
              <a:rPr lang="nb-NO" altLang="nb-NO" sz="3200" dirty="0"/>
              <a:t>FAGOMRÅDET       </a:t>
            </a:r>
            <a:br>
              <a:rPr lang="nb-NO" altLang="nb-NO" sz="3200" dirty="0"/>
            </a:br>
            <a:r>
              <a:rPr lang="nb-NO" altLang="nb-NO" sz="3200" dirty="0"/>
              <a:t>ANTALL, ROM OG FORM</a:t>
            </a:r>
          </a:p>
        </p:txBody>
      </p:sp>
      <p:graphicFrame>
        <p:nvGraphicFramePr>
          <p:cNvPr id="4" name="Plassholder for innhold 3"/>
          <p:cNvGraphicFramePr>
            <a:graphicFrameLocks noGrp="1"/>
          </p:cNvGraphicFramePr>
          <p:nvPr>
            <p:ph idx="1"/>
          </p:nvPr>
        </p:nvGraphicFramePr>
        <p:xfrm>
          <a:off x="506413" y="1412875"/>
          <a:ext cx="8904288" cy="4383001"/>
        </p:xfrm>
        <a:graphic>
          <a:graphicData uri="http://schemas.openxmlformats.org/drawingml/2006/table">
            <a:tbl>
              <a:tblPr firstRow="1" bandRow="1">
                <a:tableStyleId>{5C22544A-7EE6-4342-B048-85BDC9FD1C3A}</a:tableStyleId>
              </a:tblPr>
              <a:tblGrid>
                <a:gridCol w="2968096">
                  <a:extLst>
                    <a:ext uri="{9D8B030D-6E8A-4147-A177-3AD203B41FA5}">
                      <a16:colId xmlns:a16="http://schemas.microsoft.com/office/drawing/2014/main" val="20000"/>
                    </a:ext>
                  </a:extLst>
                </a:gridCol>
                <a:gridCol w="2968096">
                  <a:extLst>
                    <a:ext uri="{9D8B030D-6E8A-4147-A177-3AD203B41FA5}">
                      <a16:colId xmlns:a16="http://schemas.microsoft.com/office/drawing/2014/main" val="20001"/>
                    </a:ext>
                  </a:extLst>
                </a:gridCol>
                <a:gridCol w="2968096">
                  <a:extLst>
                    <a:ext uri="{9D8B030D-6E8A-4147-A177-3AD203B41FA5}">
                      <a16:colId xmlns:a16="http://schemas.microsoft.com/office/drawing/2014/main" val="20002"/>
                    </a:ext>
                  </a:extLst>
                </a:gridCol>
              </a:tblGrid>
              <a:tr h="359941">
                <a:tc gridSpan="3">
                  <a:txBody>
                    <a:bodyPr/>
                    <a:lstStyle/>
                    <a:p>
                      <a:pPr algn="ctr"/>
                      <a:r>
                        <a:rPr lang="nb-NO" sz="1200" i="0" dirty="0">
                          <a:latin typeface="Agency FB" panose="020B0503020202020204" pitchFamily="34" charset="0"/>
                        </a:rPr>
                        <a:t>Mål: Barna  utvikler sin matematiske kompetanse.</a:t>
                      </a:r>
                      <a:r>
                        <a:rPr lang="nb-NO" sz="1200" i="0" baseline="0" dirty="0">
                          <a:latin typeface="Agency FB" panose="020B0503020202020204" pitchFamily="34" charset="0"/>
                        </a:rPr>
                        <a:t> </a:t>
                      </a:r>
                      <a:r>
                        <a:rPr lang="nb-NO" sz="1200" i="0" dirty="0">
                          <a:latin typeface="Agency FB" panose="020B0503020202020204" pitchFamily="34" charset="0"/>
                        </a:rPr>
                        <a:t>Barn er tidlig opptatt av tall og telling, de utforsker rom og form, de argumenterer og er på jakt etter sammenhenger. </a:t>
                      </a:r>
                    </a:p>
                  </a:txBody>
                  <a:tcPr marL="99061" marR="99061" marT="45695" marB="45695"/>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0000"/>
                  </a:ext>
                </a:extLst>
              </a:tr>
              <a:tr h="457150">
                <a:tc>
                  <a:txBody>
                    <a:bodyPr/>
                    <a:lstStyle/>
                    <a:p>
                      <a:r>
                        <a:rPr lang="nb-NO" sz="1200" b="1" dirty="0">
                          <a:latin typeface="Agency FB" panose="020B0503020202020204" pitchFamily="34" charset="0"/>
                        </a:rPr>
                        <a:t>Småbarna</a:t>
                      </a:r>
                    </a:p>
                    <a:p>
                      <a:r>
                        <a:rPr lang="nb-NO" sz="1200" b="1" dirty="0">
                          <a:latin typeface="Agency FB" panose="020B0503020202020204" pitchFamily="34" charset="0"/>
                        </a:rPr>
                        <a:t>Får</a:t>
                      </a:r>
                      <a:r>
                        <a:rPr lang="nb-NO" sz="1200" b="1" baseline="0" dirty="0">
                          <a:latin typeface="Agency FB" panose="020B0503020202020204" pitchFamily="34" charset="0"/>
                        </a:rPr>
                        <a:t> erfaring med:</a:t>
                      </a:r>
                      <a:endParaRPr lang="nb-NO" sz="1200" b="1" dirty="0">
                        <a:latin typeface="Agency FB" panose="020B0503020202020204" pitchFamily="34" charset="0"/>
                      </a:endParaRPr>
                    </a:p>
                  </a:txBody>
                  <a:tcPr marL="99061" marR="99061" marT="45695" marB="45695"/>
                </a:tc>
                <a:tc>
                  <a:txBody>
                    <a:bodyPr/>
                    <a:lstStyle/>
                    <a:p>
                      <a:r>
                        <a:rPr lang="nb-NO" sz="1200" b="1" dirty="0">
                          <a:latin typeface="Agency FB" panose="020B0503020202020204" pitchFamily="34" charset="0"/>
                        </a:rPr>
                        <a:t>Stor avdeling</a:t>
                      </a:r>
                    </a:p>
                    <a:p>
                      <a:r>
                        <a:rPr lang="nb-NO" sz="1200" b="1" dirty="0">
                          <a:latin typeface="Agency FB" panose="020B0503020202020204" pitchFamily="34" charset="0"/>
                        </a:rPr>
                        <a:t>Får</a:t>
                      </a:r>
                      <a:r>
                        <a:rPr lang="nb-NO" sz="1200" b="1" baseline="0" dirty="0">
                          <a:latin typeface="Agency FB" panose="020B0503020202020204" pitchFamily="34" charset="0"/>
                        </a:rPr>
                        <a:t> erfaring med:</a:t>
                      </a:r>
                      <a:endParaRPr lang="nb-NO" sz="1200" b="1" dirty="0">
                        <a:latin typeface="Agency FB" panose="020B0503020202020204" pitchFamily="34" charset="0"/>
                      </a:endParaRPr>
                    </a:p>
                  </a:txBody>
                  <a:tcPr marL="99061" marR="99061" marT="45695" marB="45695"/>
                </a:tc>
                <a:tc>
                  <a:txBody>
                    <a:bodyPr/>
                    <a:lstStyle/>
                    <a:p>
                      <a:r>
                        <a:rPr lang="nb-NO" sz="1200" b="1" baseline="0" dirty="0">
                          <a:latin typeface="Agency FB" panose="020B0503020202020204" pitchFamily="34" charset="0"/>
                        </a:rPr>
                        <a:t>Skolegruppa</a:t>
                      </a:r>
                    </a:p>
                    <a:p>
                      <a:r>
                        <a:rPr lang="nb-NO" sz="1200" b="1" baseline="0" dirty="0">
                          <a:latin typeface="Agency FB" panose="020B0503020202020204" pitchFamily="34" charset="0"/>
                        </a:rPr>
                        <a:t>Får erfaring med:</a:t>
                      </a:r>
                      <a:endParaRPr lang="nb-NO" sz="1200" b="1" dirty="0">
                        <a:latin typeface="Agency FB" panose="020B0503020202020204" pitchFamily="34" charset="0"/>
                      </a:endParaRPr>
                    </a:p>
                  </a:txBody>
                  <a:tcPr marL="99061" marR="99061" marT="45695" marB="45695"/>
                </a:tc>
                <a:extLst>
                  <a:ext uri="{0D108BD9-81ED-4DB2-BD59-A6C34878D82A}">
                    <a16:rowId xmlns:a16="http://schemas.microsoft.com/office/drawing/2014/main" val="10001"/>
                  </a:ext>
                </a:extLst>
              </a:tr>
              <a:tr h="983010">
                <a:tc>
                  <a:txBody>
                    <a:bodyPr/>
                    <a:lstStyle/>
                    <a:p>
                      <a:r>
                        <a:rPr lang="nb-NO" sz="1200" dirty="0">
                          <a:latin typeface="Agency FB" panose="020B0503020202020204" pitchFamily="34" charset="0"/>
                        </a:rPr>
                        <a:t>Hvor</a:t>
                      </a:r>
                      <a:r>
                        <a:rPr lang="nb-NO" sz="1200" baseline="0" dirty="0">
                          <a:latin typeface="Agency FB" panose="020B0503020202020204" pitchFamily="34" charset="0"/>
                        </a:rPr>
                        <a:t> er jeg i forhold til rom og gjenstander, orientere seg i de ulike rommene. </a:t>
                      </a:r>
                    </a:p>
                    <a:p>
                      <a:r>
                        <a:rPr lang="nb-NO" sz="1200" baseline="0" dirty="0">
                          <a:latin typeface="Agency FB" panose="020B0503020202020204" pitchFamily="34" charset="0"/>
                        </a:rPr>
                        <a:t>Begynne med å telle.</a:t>
                      </a:r>
                    </a:p>
                    <a:p>
                      <a:r>
                        <a:rPr lang="nb-NO" sz="1200" baseline="0" dirty="0">
                          <a:latin typeface="Agency FB" panose="020B0503020202020204" pitchFamily="34" charset="0"/>
                        </a:rPr>
                        <a:t>Enkle former- trekant, firkant og sirkel</a:t>
                      </a:r>
                      <a:endParaRPr lang="nb-NO" sz="1200" dirty="0">
                        <a:latin typeface="Agency FB" panose="020B0503020202020204" pitchFamily="34" charset="0"/>
                      </a:endParaRPr>
                    </a:p>
                  </a:txBody>
                  <a:tcPr marL="99061" marR="99061" marT="45695" marB="456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latin typeface="Agency FB" panose="020B0503020202020204" pitchFamily="34" charset="0"/>
                        </a:rPr>
                        <a:t>Størrelse, telleramse, deltakelse i å dekke bord </a:t>
                      </a:r>
                    </a:p>
                    <a:p>
                      <a:r>
                        <a:rPr lang="nb-NO" sz="1200" dirty="0">
                          <a:latin typeface="Agency FB" panose="020B0503020202020204" pitchFamily="34" charset="0"/>
                        </a:rPr>
                        <a:t>Tall, mengder og sammenligning.</a:t>
                      </a:r>
                    </a:p>
                    <a:p>
                      <a:r>
                        <a:rPr lang="nb-NO" sz="1200" dirty="0">
                          <a:latin typeface="Agency FB" panose="020B0503020202020204" pitchFamily="34" charset="0"/>
                        </a:rPr>
                        <a:t>Begrepslæring på størrelse, plassering og</a:t>
                      </a:r>
                      <a:r>
                        <a:rPr lang="nb-NO" sz="1200" baseline="0" dirty="0">
                          <a:latin typeface="Agency FB" panose="020B0503020202020204" pitchFamily="34" charset="0"/>
                        </a:rPr>
                        <a:t> antall  Antall dager i uka, uker i måneden og måneder i året.</a:t>
                      </a:r>
                    </a:p>
                    <a:p>
                      <a:r>
                        <a:rPr lang="nb-NO" sz="1200" baseline="0" dirty="0">
                          <a:latin typeface="Agency FB" panose="020B0503020202020204" pitchFamily="34" charset="0"/>
                        </a:rPr>
                        <a:t>Orientere seg i miljøet, inne og ute</a:t>
                      </a:r>
                    </a:p>
                    <a:p>
                      <a:r>
                        <a:rPr lang="nb-NO" sz="1200" baseline="0" dirty="0">
                          <a:latin typeface="Agency FB" panose="020B0503020202020204" pitchFamily="34" charset="0"/>
                        </a:rPr>
                        <a:t>Kart</a:t>
                      </a:r>
                    </a:p>
                  </a:txBody>
                  <a:tcPr marL="99061" marR="99061" marT="45695" marB="45695"/>
                </a:tc>
                <a:tc>
                  <a:txBody>
                    <a:bodyPr/>
                    <a:lstStyle/>
                    <a:p>
                      <a:r>
                        <a:rPr lang="nb-NO" sz="1200" dirty="0">
                          <a:latin typeface="Agency FB" panose="020B0503020202020204" pitchFamily="34" charset="0"/>
                        </a:rPr>
                        <a:t>Måleenheter</a:t>
                      </a:r>
                    </a:p>
                    <a:p>
                      <a:r>
                        <a:rPr lang="nb-NO" sz="1200" dirty="0">
                          <a:latin typeface="Agency FB" panose="020B0503020202020204" pitchFamily="34" charset="0"/>
                        </a:rPr>
                        <a:t>Kjennskap til tid</a:t>
                      </a:r>
                    </a:p>
                    <a:p>
                      <a:r>
                        <a:rPr lang="nb-NO" sz="1200" baseline="0" dirty="0">
                          <a:latin typeface="Agency FB" panose="020B0503020202020204" pitchFamily="34" charset="0"/>
                        </a:rPr>
                        <a:t>Tallforståelse</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latin typeface="Agency FB" panose="020B0503020202020204" pitchFamily="34" charset="0"/>
                        </a:rPr>
                        <a:t>Begrepslæring på størrelse, plassering og</a:t>
                      </a:r>
                      <a:r>
                        <a:rPr lang="nb-NO" sz="1200" baseline="0" dirty="0">
                          <a:latin typeface="Agency FB" panose="020B0503020202020204" pitchFamily="34" charset="0"/>
                        </a:rPr>
                        <a:t> antall. Terning og spill.</a:t>
                      </a:r>
                      <a:endParaRPr lang="nb-NO" sz="1200" dirty="0">
                        <a:latin typeface="Agency FB" panose="020B0503020202020204" pitchFamily="34" charset="0"/>
                      </a:endParaRPr>
                    </a:p>
                  </a:txBody>
                  <a:tcPr marL="99061" marR="99061" marT="45695" marB="45695"/>
                </a:tc>
                <a:extLst>
                  <a:ext uri="{0D108BD9-81ED-4DB2-BD59-A6C34878D82A}">
                    <a16:rowId xmlns:a16="http://schemas.microsoft.com/office/drawing/2014/main" val="10002"/>
                  </a:ext>
                </a:extLst>
              </a:tr>
              <a:tr h="274270">
                <a:tc>
                  <a:txBody>
                    <a:bodyPr/>
                    <a:lstStyle/>
                    <a:p>
                      <a:r>
                        <a:rPr lang="nb-NO" sz="1200" b="1" dirty="0">
                          <a:latin typeface="Agency FB" panose="020B0503020202020204" pitchFamily="34" charset="0"/>
                        </a:rPr>
                        <a:t>HVORDAN</a:t>
                      </a:r>
                    </a:p>
                  </a:txBody>
                  <a:tcPr marL="99061" marR="99061" marT="45695" marB="45695"/>
                </a:tc>
                <a:tc>
                  <a:txBody>
                    <a:bodyPr/>
                    <a:lstStyle/>
                    <a:p>
                      <a:r>
                        <a:rPr lang="nb-NO" sz="1200" b="1" dirty="0">
                          <a:latin typeface="Agency FB" panose="020B0503020202020204" pitchFamily="34" charset="0"/>
                        </a:rPr>
                        <a:t>HVORDAN</a:t>
                      </a:r>
                    </a:p>
                  </a:txBody>
                  <a:tcPr marL="99061" marR="99061" marT="45695" marB="45695"/>
                </a:tc>
                <a:tc>
                  <a:txBody>
                    <a:bodyPr/>
                    <a:lstStyle/>
                    <a:p>
                      <a:r>
                        <a:rPr lang="nb-NO" sz="1200" b="1" dirty="0">
                          <a:latin typeface="Agency FB" panose="020B0503020202020204" pitchFamily="34" charset="0"/>
                        </a:rPr>
                        <a:t>HVORDAN</a:t>
                      </a:r>
                      <a:endParaRPr lang="nb-NO" sz="1200" dirty="0">
                        <a:latin typeface="Agency FB" panose="020B0503020202020204" pitchFamily="34" charset="0"/>
                      </a:endParaRPr>
                    </a:p>
                  </a:txBody>
                  <a:tcPr marL="99061" marR="99061" marT="45695" marB="45695"/>
                </a:tc>
                <a:extLst>
                  <a:ext uri="{0D108BD9-81ED-4DB2-BD59-A6C34878D82A}">
                    <a16:rowId xmlns:a16="http://schemas.microsoft.com/office/drawing/2014/main" val="10005"/>
                  </a:ext>
                </a:extLst>
              </a:tr>
              <a:tr h="822910">
                <a:tc>
                  <a:txBody>
                    <a:bodyPr/>
                    <a:lstStyle/>
                    <a:p>
                      <a:r>
                        <a:rPr lang="nb-NO" sz="1200" dirty="0">
                          <a:latin typeface="Agency FB" panose="020B0503020202020204" pitchFamily="34" charset="0"/>
                        </a:rPr>
                        <a:t>Sortere</a:t>
                      </a:r>
                      <a:r>
                        <a:rPr lang="nb-NO" sz="1200" baseline="0" dirty="0">
                          <a:latin typeface="Agency FB" panose="020B0503020202020204" pitchFamily="34" charset="0"/>
                        </a:rPr>
                        <a:t> på form og størrelser. Teller hverandre, leker og annet som vi har rundt oss. Puttebokser med former, laminerte former til lek. Hinderløyper over, under og gjennom</a:t>
                      </a:r>
                      <a:endParaRPr lang="nb-NO" sz="1200" dirty="0">
                        <a:latin typeface="Agency FB" panose="020B0503020202020204" pitchFamily="34" charset="0"/>
                      </a:endParaRPr>
                    </a:p>
                  </a:txBody>
                  <a:tcPr marL="99061" marR="99061" marT="45695" marB="45695"/>
                </a:tc>
                <a:tc>
                  <a:txBody>
                    <a:bodyPr/>
                    <a:lstStyle/>
                    <a:p>
                      <a:r>
                        <a:rPr lang="nb-NO" sz="1200" dirty="0">
                          <a:latin typeface="Agency FB" panose="020B0503020202020204" pitchFamily="34" charset="0"/>
                        </a:rPr>
                        <a:t>Sang</a:t>
                      </a:r>
                      <a:r>
                        <a:rPr lang="nb-NO" sz="1200" baseline="0" dirty="0">
                          <a:latin typeface="Agency FB" panose="020B0503020202020204" pitchFamily="34" charset="0"/>
                        </a:rPr>
                        <a:t>, r</a:t>
                      </a:r>
                      <a:r>
                        <a:rPr lang="nb-NO" sz="1200" dirty="0">
                          <a:latin typeface="Agency FB" panose="020B0503020202020204" pitchFamily="34" charset="0"/>
                        </a:rPr>
                        <a:t>im</a:t>
                      </a:r>
                      <a:r>
                        <a:rPr lang="nb-NO" sz="1200" baseline="0" dirty="0">
                          <a:latin typeface="Agency FB" panose="020B0503020202020204" pitchFamily="34" charset="0"/>
                        </a:rPr>
                        <a:t> og regler. Lek og spill. Konkrete møter med tellestrategier, størrelser og former.</a:t>
                      </a:r>
                    </a:p>
                    <a:p>
                      <a:endParaRPr lang="nb-NO" sz="1200" dirty="0">
                        <a:latin typeface="Agency FB" panose="020B0503020202020204" pitchFamily="34" charset="0"/>
                      </a:endParaRPr>
                    </a:p>
                  </a:txBody>
                  <a:tcPr marL="99061" marR="99061" marT="45695" marB="45695"/>
                </a:tc>
                <a:tc>
                  <a:txBody>
                    <a:bodyPr/>
                    <a:lstStyle/>
                    <a:p>
                      <a:r>
                        <a:rPr lang="nb-NO" sz="1200" dirty="0">
                          <a:latin typeface="Agency FB" panose="020B0503020202020204" pitchFamily="34" charset="0"/>
                        </a:rPr>
                        <a:t>La barna vise vei på turer</a:t>
                      </a:r>
                    </a:p>
                    <a:p>
                      <a:r>
                        <a:rPr lang="nb-NO" sz="1200" dirty="0">
                          <a:latin typeface="Agency FB" panose="020B0503020202020204" pitchFamily="34" charset="0"/>
                        </a:rPr>
                        <a:t>Kjennskap</a:t>
                      </a:r>
                      <a:r>
                        <a:rPr lang="nb-NO" sz="1200" baseline="0" dirty="0">
                          <a:latin typeface="Agency FB" panose="020B0503020202020204" pitchFamily="34" charset="0"/>
                        </a:rPr>
                        <a:t> til 1 meter. Måle barnehagen ute/inne, mål og vekt ved matlaging.</a:t>
                      </a:r>
                    </a:p>
                    <a:p>
                      <a:r>
                        <a:rPr lang="nb-NO" sz="1200" baseline="0" dirty="0">
                          <a:latin typeface="Agency FB" panose="020B0503020202020204" pitchFamily="34" charset="0"/>
                        </a:rPr>
                        <a:t>Skoleboka – trampoline.</a:t>
                      </a:r>
                    </a:p>
                  </a:txBody>
                  <a:tcPr marL="99061" marR="99061" marT="45695" marB="45695"/>
                </a:tc>
                <a:extLst>
                  <a:ext uri="{0D108BD9-81ED-4DB2-BD59-A6C34878D82A}">
                    <a16:rowId xmlns:a16="http://schemas.microsoft.com/office/drawing/2014/main" val="10006"/>
                  </a:ext>
                </a:extLst>
              </a:tr>
              <a:tr h="274270">
                <a:tc>
                  <a:txBody>
                    <a:bodyPr/>
                    <a:lstStyle/>
                    <a:p>
                      <a:r>
                        <a:rPr lang="nb-NO" sz="1200" b="1" dirty="0">
                          <a:latin typeface="Agency FB" panose="020B0503020202020204" pitchFamily="34" charset="0"/>
                        </a:rPr>
                        <a:t>VOKSENROLLEN</a:t>
                      </a:r>
                    </a:p>
                  </a:txBody>
                  <a:tcPr marL="99061" marR="99061" marT="45695" marB="45695"/>
                </a:tc>
                <a:tc gridSpan="2">
                  <a:txBody>
                    <a:bodyPr/>
                    <a:lstStyle/>
                    <a:p>
                      <a:r>
                        <a:rPr lang="nb-NO" sz="1200" b="1" dirty="0">
                          <a:latin typeface="Agency FB" panose="020B0503020202020204" pitchFamily="34" charset="0"/>
                        </a:rPr>
                        <a:t>VOKSENROLLEN</a:t>
                      </a:r>
                    </a:p>
                  </a:txBody>
                  <a:tcPr marL="99061" marR="99061" marT="45695" marB="45695"/>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200" b="1" dirty="0"/>
                    </a:p>
                  </a:txBody>
                  <a:tcPr/>
                </a:tc>
                <a:extLst>
                  <a:ext uri="{0D108BD9-81ED-4DB2-BD59-A6C34878D82A}">
                    <a16:rowId xmlns:a16="http://schemas.microsoft.com/office/drawing/2014/main" val="10007"/>
                  </a:ext>
                </a:extLst>
              </a:tr>
              <a:tr h="1005790">
                <a:tc>
                  <a:txBody>
                    <a:bodyPr/>
                    <a:lstStyle/>
                    <a:p>
                      <a:r>
                        <a:rPr lang="nb-NO" sz="1200" dirty="0">
                          <a:latin typeface="Agency FB" panose="020B0503020202020204" pitchFamily="34" charset="0"/>
                        </a:rPr>
                        <a:t>La barna</a:t>
                      </a:r>
                      <a:r>
                        <a:rPr lang="nb-NO" sz="1200" baseline="0" dirty="0">
                          <a:latin typeface="Agency FB" panose="020B0503020202020204" pitchFamily="34" charset="0"/>
                        </a:rPr>
                        <a:t> utforske rom og lære seg å orientere seg trygt inne og ute på barnehagens område. Ta frem leker og utstyr til utprøving, og be dem om å finne de ulike gjenstandene gjerne fra ulike steder i rommet.</a:t>
                      </a:r>
                      <a:endParaRPr lang="nb-NO" sz="1200" dirty="0">
                        <a:latin typeface="Agency FB" panose="020B0503020202020204" pitchFamily="34" charset="0"/>
                      </a:endParaRPr>
                    </a:p>
                  </a:txBody>
                  <a:tcPr marL="99061" marR="99061" marT="45695" marB="45695"/>
                </a:tc>
                <a:tc gridSpan="2">
                  <a:txBody>
                    <a:bodyPr/>
                    <a:lstStyle/>
                    <a:p>
                      <a:r>
                        <a:rPr lang="nb-NO" sz="1200" dirty="0">
                          <a:latin typeface="Agency FB" panose="020B0503020202020204" pitchFamily="34" charset="0"/>
                        </a:rPr>
                        <a:t>Resonnere og undre seg sammen med barna om likheter, ulikheter, størrelser og antall og stimulere barnas evne til å bruke språket som redskap for logisk tenkning. Sørge for at barna har tilgang til og tar i bruk ulike typer spill, teknologi, tellemateriell, klosser, leker og formingsmateriell og tilby materiell som gir barna erfaringer med klassifisering, ordning, sortering og sammenligning.</a:t>
                      </a:r>
                    </a:p>
                  </a:txBody>
                  <a:tcPr marL="99061" marR="99061" marT="45695" marB="45695"/>
                </a:tc>
                <a:tc hMerge="1">
                  <a:txBody>
                    <a:bodyPr/>
                    <a:lstStyle/>
                    <a:p>
                      <a:endParaRPr lang="nb-NO" sz="1200" dirty="0"/>
                    </a:p>
                  </a:txBody>
                  <a:tcPr/>
                </a:tc>
                <a:extLst>
                  <a:ext uri="{0D108BD9-81ED-4DB2-BD59-A6C34878D82A}">
                    <a16:rowId xmlns:a16="http://schemas.microsoft.com/office/drawing/2014/main" val="10008"/>
                  </a:ext>
                </a:extLst>
              </a:tr>
            </a:tbl>
          </a:graphicData>
        </a:graphic>
      </p:graphicFrame>
      <p:pic>
        <p:nvPicPr>
          <p:cNvPr id="5" name="Picture 1">
            <a:extLst>
              <a:ext uri="{FF2B5EF4-FFF2-40B4-BE49-F238E27FC236}">
                <a16:creationId xmlns:a16="http://schemas.microsoft.com/office/drawing/2014/main" id="{B1AA3F56-F5E8-4B7C-BB9C-25A0C6F1C11B}"/>
              </a:ext>
            </a:extLst>
          </p:cNvPr>
          <p:cNvPicPr>
            <a:picLocks noChangeAspect="1" noChangeArrowheads="1"/>
          </p:cNvPicPr>
          <p:nvPr/>
        </p:nvPicPr>
        <p:blipFill>
          <a:blip r:embed="rId3" r:link="rId5">
            <a:alphaModFix amt="85000"/>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86794" y="429139"/>
            <a:ext cx="1153838" cy="985803"/>
          </a:xfrm>
          <a:prstGeom prst="rect">
            <a:avLst/>
          </a:prstGeom>
          <a:noFill/>
          <a:extLst>
            <a:ext uri="{909E8E84-426E-40DD-AFC4-6F175D3DCCD1}">
              <a14:hiddenFill xmlns:a14="http://schemas.microsoft.com/office/drawing/2010/main">
                <a:solidFill>
                  <a:srgbClr val="FFFFFF"/>
                </a:solidFill>
              </a14:hiddenFill>
            </a:ext>
          </a:extLst>
        </p:spPr>
      </p:pic>
      <p:sp>
        <p:nvSpPr>
          <p:cNvPr id="2" name="Plassholder for lysbildenummer 1">
            <a:extLst>
              <a:ext uri="{FF2B5EF4-FFF2-40B4-BE49-F238E27FC236}">
                <a16:creationId xmlns:a16="http://schemas.microsoft.com/office/drawing/2014/main" id="{98F204ED-DE68-BED4-9D15-9D4F4FB8C5B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994082-BC8B-4A44-A945-BDB9C572A46A}" type="slidenum">
              <a:rPr kumimoji="0" lang="nb-NO" altLang="nb-NO"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nb-NO" altLang="nb-NO"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17484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tel 1"/>
          <p:cNvSpPr>
            <a:spLocks noGrp="1"/>
          </p:cNvSpPr>
          <p:nvPr>
            <p:ph type="title"/>
          </p:nvPr>
        </p:nvSpPr>
        <p:spPr>
          <a:xfrm>
            <a:off x="1049084" y="365989"/>
            <a:ext cx="8321040" cy="1109937"/>
          </a:xfrm>
        </p:spPr>
        <p:txBody>
          <a:bodyPr>
            <a:normAutofit/>
          </a:bodyPr>
          <a:lstStyle/>
          <a:p>
            <a:pPr algn="ctr" eaLnBrk="1" hangingPunct="1"/>
            <a:r>
              <a:rPr lang="nb-NO" altLang="nb-NO" sz="3200" dirty="0"/>
              <a:t>FAGOMRÅDET       </a:t>
            </a:r>
            <a:br>
              <a:rPr lang="nb-NO" altLang="nb-NO" sz="3200" dirty="0"/>
            </a:br>
            <a:r>
              <a:rPr lang="nb-NO" altLang="nb-NO" sz="3200" dirty="0"/>
              <a:t>  KUNST, KULTUR OG KREATIVITET</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970993069"/>
              </p:ext>
            </p:extLst>
          </p:nvPr>
        </p:nvGraphicFramePr>
        <p:xfrm>
          <a:off x="495300" y="1412776"/>
          <a:ext cx="8904288" cy="4860168"/>
        </p:xfrm>
        <a:graphic>
          <a:graphicData uri="http://schemas.openxmlformats.org/drawingml/2006/table">
            <a:tbl>
              <a:tblPr firstRow="1" bandRow="1">
                <a:tableStyleId>{5C22544A-7EE6-4342-B048-85BDC9FD1C3A}</a:tableStyleId>
              </a:tblPr>
              <a:tblGrid>
                <a:gridCol w="2968096">
                  <a:extLst>
                    <a:ext uri="{9D8B030D-6E8A-4147-A177-3AD203B41FA5}">
                      <a16:colId xmlns:a16="http://schemas.microsoft.com/office/drawing/2014/main" val="20000"/>
                    </a:ext>
                  </a:extLst>
                </a:gridCol>
                <a:gridCol w="2968096">
                  <a:extLst>
                    <a:ext uri="{9D8B030D-6E8A-4147-A177-3AD203B41FA5}">
                      <a16:colId xmlns:a16="http://schemas.microsoft.com/office/drawing/2014/main" val="20001"/>
                    </a:ext>
                  </a:extLst>
                </a:gridCol>
                <a:gridCol w="2968096">
                  <a:extLst>
                    <a:ext uri="{9D8B030D-6E8A-4147-A177-3AD203B41FA5}">
                      <a16:colId xmlns:a16="http://schemas.microsoft.com/office/drawing/2014/main" val="20002"/>
                    </a:ext>
                  </a:extLst>
                </a:gridCol>
              </a:tblGrid>
              <a:tr h="288032">
                <a:tc gridSpan="3">
                  <a:txBody>
                    <a:bodyPr/>
                    <a:lstStyle/>
                    <a:p>
                      <a:r>
                        <a:rPr lang="nb-NO" sz="1200" b="1" i="0" dirty="0">
                          <a:solidFill>
                            <a:schemeClr val="bg1"/>
                          </a:solidFill>
                          <a:latin typeface="Agency FB" panose="020B0503020202020204" pitchFamily="34" charset="0"/>
                        </a:rPr>
                        <a:t>Mål: </a:t>
                      </a:r>
                      <a:r>
                        <a:rPr kumimoji="0" lang="nb-NO" sz="1200" b="1" i="0" u="none" strike="noStrike" kern="1200" baseline="0" dirty="0">
                          <a:solidFill>
                            <a:schemeClr val="bg1"/>
                          </a:solidFill>
                          <a:latin typeface="Agency FB" panose="020B0503020202020204" pitchFamily="34" charset="0"/>
                          <a:ea typeface="+mn-ea"/>
                          <a:cs typeface="+mn-cs"/>
                        </a:rPr>
                        <a:t>Barna tar i bruk fantasi, kreativ tenkning og skaperglede. Å være sammen om kulturelle opplevelser og å gjøre eller skape noe felles, bidrar til samhørighet </a:t>
                      </a:r>
                    </a:p>
                  </a:txBody>
                  <a:tcPr marL="99061" marR="99061" marT="45723" marB="45723"/>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0000"/>
                  </a:ext>
                </a:extLst>
              </a:tr>
              <a:tr h="457234">
                <a:tc>
                  <a:txBody>
                    <a:bodyPr/>
                    <a:lstStyle/>
                    <a:p>
                      <a:r>
                        <a:rPr lang="nb-NO" sz="1200" b="1" dirty="0">
                          <a:latin typeface="Agency FB" panose="020B0503020202020204" pitchFamily="34" charset="0"/>
                        </a:rPr>
                        <a:t>Småbarna </a:t>
                      </a:r>
                    </a:p>
                    <a:p>
                      <a:r>
                        <a:rPr lang="nb-NO" sz="1200" b="1" dirty="0">
                          <a:latin typeface="Agency FB" panose="020B0503020202020204" pitchFamily="34" charset="0"/>
                        </a:rPr>
                        <a:t>Får</a:t>
                      </a:r>
                      <a:r>
                        <a:rPr lang="nb-NO" sz="1200" b="1" baseline="0" dirty="0">
                          <a:latin typeface="Agency FB" panose="020B0503020202020204" pitchFamily="34" charset="0"/>
                        </a:rPr>
                        <a:t> erfaring med:</a:t>
                      </a:r>
                      <a:endParaRPr lang="nb-NO" sz="1200" b="1" dirty="0">
                        <a:latin typeface="Agency FB" panose="020B0503020202020204" pitchFamily="34" charset="0"/>
                      </a:endParaRPr>
                    </a:p>
                  </a:txBody>
                  <a:tcPr marL="99061" marR="99061" marT="45723" marB="45723"/>
                </a:tc>
                <a:tc>
                  <a:txBody>
                    <a:bodyPr/>
                    <a:lstStyle/>
                    <a:p>
                      <a:r>
                        <a:rPr lang="nb-NO" sz="1200" b="1" dirty="0">
                          <a:latin typeface="Agency FB" panose="020B0503020202020204" pitchFamily="34" charset="0"/>
                        </a:rPr>
                        <a:t>Store avdeling</a:t>
                      </a:r>
                    </a:p>
                    <a:p>
                      <a:r>
                        <a:rPr lang="nb-NO" sz="1200" b="1" dirty="0">
                          <a:latin typeface="Agency FB" panose="020B0503020202020204" pitchFamily="34" charset="0"/>
                        </a:rPr>
                        <a:t>Får</a:t>
                      </a:r>
                      <a:r>
                        <a:rPr lang="nb-NO" sz="1200" b="1" baseline="0" dirty="0">
                          <a:latin typeface="Agency FB" panose="020B0503020202020204" pitchFamily="34" charset="0"/>
                        </a:rPr>
                        <a:t> erfaring med:</a:t>
                      </a:r>
                      <a:endParaRPr lang="nb-NO" sz="1200" b="1" dirty="0">
                        <a:latin typeface="Agency FB" panose="020B0503020202020204" pitchFamily="34" charset="0"/>
                      </a:endParaRPr>
                    </a:p>
                  </a:txBody>
                  <a:tcPr marL="99061" marR="99061" marT="45723" marB="45723"/>
                </a:tc>
                <a:tc>
                  <a:txBody>
                    <a:bodyPr/>
                    <a:lstStyle/>
                    <a:p>
                      <a:r>
                        <a:rPr lang="nb-NO" sz="1200" b="1" baseline="0" dirty="0">
                          <a:latin typeface="Agency FB" panose="020B0503020202020204" pitchFamily="34" charset="0"/>
                        </a:rPr>
                        <a:t>Skolegruppa</a:t>
                      </a:r>
                    </a:p>
                    <a:p>
                      <a:r>
                        <a:rPr lang="nb-NO" sz="1200" b="1" baseline="0" dirty="0">
                          <a:latin typeface="Agency FB" panose="020B0503020202020204" pitchFamily="34" charset="0"/>
                        </a:rPr>
                        <a:t>Får erfaring med:</a:t>
                      </a:r>
                      <a:endParaRPr lang="nb-NO" sz="1200" b="1" dirty="0">
                        <a:latin typeface="Agency FB" panose="020B0503020202020204" pitchFamily="34" charset="0"/>
                      </a:endParaRPr>
                    </a:p>
                  </a:txBody>
                  <a:tcPr marL="99061" marR="99061" marT="45723" marB="45723"/>
                </a:tc>
                <a:extLst>
                  <a:ext uri="{0D108BD9-81ED-4DB2-BD59-A6C34878D82A}">
                    <a16:rowId xmlns:a16="http://schemas.microsoft.com/office/drawing/2014/main" val="10001"/>
                  </a:ext>
                </a:extLst>
              </a:tr>
              <a:tr h="1005915">
                <a:tc>
                  <a:txBody>
                    <a:bodyPr/>
                    <a:lstStyle/>
                    <a:p>
                      <a:r>
                        <a:rPr lang="nb-NO" sz="1200" baseline="0" dirty="0">
                          <a:latin typeface="Agency FB" panose="020B0503020202020204" pitchFamily="34" charset="0"/>
                        </a:rPr>
                        <a:t>Formingsaktiviteter med ulike materialer.</a:t>
                      </a:r>
                    </a:p>
                    <a:p>
                      <a:r>
                        <a:rPr lang="nb-NO" sz="1200" baseline="0" dirty="0">
                          <a:latin typeface="Agency FB" panose="020B0503020202020204" pitchFamily="34" charset="0"/>
                        </a:rPr>
                        <a:t>Musikk og dans, rim og regler</a:t>
                      </a:r>
                    </a:p>
                    <a:p>
                      <a:r>
                        <a:rPr lang="nb-NO" sz="1200" baseline="0" dirty="0">
                          <a:latin typeface="Agency FB" panose="020B0503020202020204" pitchFamily="34" charset="0"/>
                        </a:rPr>
                        <a:t>Enkel dramatisering</a:t>
                      </a:r>
                    </a:p>
                    <a:p>
                      <a:r>
                        <a:rPr lang="nb-NO" sz="1200" baseline="0" dirty="0">
                          <a:latin typeface="Agency FB" panose="020B0503020202020204" pitchFamily="34" charset="0"/>
                        </a:rPr>
                        <a:t>Mestringsfølelse og skaperfølelse.</a:t>
                      </a:r>
                    </a:p>
                  </a:txBody>
                  <a:tcPr marL="99061" marR="99061" marT="45723" marB="45723"/>
                </a:tc>
                <a:tc>
                  <a:txBody>
                    <a:bodyPr/>
                    <a:lstStyle/>
                    <a:p>
                      <a:r>
                        <a:rPr lang="nb-NO" sz="1200" dirty="0">
                          <a:latin typeface="Agency FB" panose="020B0503020202020204" pitchFamily="34" charset="0"/>
                        </a:rPr>
                        <a:t>Primærfargene</a:t>
                      </a:r>
                    </a:p>
                    <a:p>
                      <a:r>
                        <a:rPr lang="nb-NO" sz="1200" dirty="0">
                          <a:latin typeface="Agency FB" panose="020B0503020202020204" pitchFamily="34" charset="0"/>
                        </a:rPr>
                        <a:t>Tegne/male</a:t>
                      </a:r>
                      <a:r>
                        <a:rPr lang="nb-NO" sz="1200" baseline="0" dirty="0">
                          <a:latin typeface="Agency FB" panose="020B0503020202020204" pitchFamily="34" charset="0"/>
                        </a:rPr>
                        <a:t> og kunne forklare og beskrive. </a:t>
                      </a:r>
                    </a:p>
                    <a:p>
                      <a:r>
                        <a:rPr lang="nb-NO" sz="1200" baseline="0" dirty="0">
                          <a:solidFill>
                            <a:schemeClr val="tx1"/>
                          </a:solidFill>
                          <a:latin typeface="Agency FB" panose="020B0503020202020204" pitchFamily="34" charset="0"/>
                        </a:rPr>
                        <a:t>Trolldeig </a:t>
                      </a:r>
                    </a:p>
                    <a:p>
                      <a:r>
                        <a:rPr lang="nb-NO" sz="1200" baseline="0" dirty="0">
                          <a:solidFill>
                            <a:schemeClr val="tx1"/>
                          </a:solidFill>
                          <a:latin typeface="Agency FB" panose="020B0503020202020204" pitchFamily="34" charset="0"/>
                        </a:rPr>
                        <a:t>Musikk og dans. Flerkulturell musikk, abstrakt musikk i naturen. Drama</a:t>
                      </a:r>
                    </a:p>
                    <a:p>
                      <a:r>
                        <a:rPr lang="nb-NO" sz="1200" baseline="0" dirty="0">
                          <a:solidFill>
                            <a:schemeClr val="tx1"/>
                          </a:solidFill>
                          <a:latin typeface="Agency FB" panose="020B0503020202020204" pitchFamily="34" charset="0"/>
                        </a:rPr>
                        <a:t>Sangleker, regellek</a:t>
                      </a:r>
                    </a:p>
                    <a:p>
                      <a:r>
                        <a:rPr lang="nb-NO" sz="1200" baseline="0" dirty="0">
                          <a:solidFill>
                            <a:schemeClr val="tx1"/>
                          </a:solidFill>
                          <a:latin typeface="Agency FB" panose="020B0503020202020204" pitchFamily="34" charset="0"/>
                        </a:rPr>
                        <a:t>Blir kjent med ulike </a:t>
                      </a:r>
                      <a:r>
                        <a:rPr lang="nb-NO" sz="1200" baseline="0" dirty="0" err="1">
                          <a:solidFill>
                            <a:schemeClr val="tx1"/>
                          </a:solidFill>
                          <a:latin typeface="Agency FB" panose="020B0503020202020204" pitchFamily="34" charset="0"/>
                        </a:rPr>
                        <a:t>kulturutrykk</a:t>
                      </a:r>
                      <a:r>
                        <a:rPr lang="nb-NO" sz="1200" baseline="0" dirty="0">
                          <a:solidFill>
                            <a:schemeClr val="tx1"/>
                          </a:solidFill>
                          <a:latin typeface="Agency FB" panose="020B0503020202020204" pitchFamily="34" charset="0"/>
                        </a:rPr>
                        <a:t>, dikt, eventyr.</a:t>
                      </a:r>
                    </a:p>
                    <a:p>
                      <a:endParaRPr lang="nb-NO" sz="1200" baseline="0" dirty="0">
                        <a:solidFill>
                          <a:schemeClr val="tx1"/>
                        </a:solidFill>
                        <a:latin typeface="Agency FB" panose="020B0503020202020204" pitchFamily="34" charset="0"/>
                      </a:endParaRPr>
                    </a:p>
                  </a:txBody>
                  <a:tcPr marL="99061" marR="99061" marT="45723" marB="45723"/>
                </a:tc>
                <a:tc>
                  <a:txBody>
                    <a:bodyPr/>
                    <a:lstStyle/>
                    <a:p>
                      <a:r>
                        <a:rPr lang="nb-NO" sz="1200" baseline="0" dirty="0">
                          <a:latin typeface="Agency FB" panose="020B0503020202020204" pitchFamily="34" charset="0"/>
                        </a:rPr>
                        <a:t>Sekundærfargene</a:t>
                      </a:r>
                    </a:p>
                    <a:p>
                      <a:r>
                        <a:rPr lang="nb-NO" sz="1200" baseline="0" dirty="0">
                          <a:solidFill>
                            <a:schemeClr val="tx1"/>
                          </a:solidFill>
                          <a:latin typeface="Agency FB" panose="020B0503020202020204" pitchFamily="34" charset="0"/>
                        </a:rPr>
                        <a:t>Utrykker tanker og opplevelser </a:t>
                      </a:r>
                    </a:p>
                    <a:p>
                      <a:r>
                        <a:rPr lang="nb-NO" sz="1200" baseline="0" dirty="0">
                          <a:solidFill>
                            <a:schemeClr val="tx1"/>
                          </a:solidFill>
                          <a:latin typeface="Agency FB" panose="020B0503020202020204" pitchFamily="34" charset="0"/>
                        </a:rPr>
                        <a:t>Skaper egne historier</a:t>
                      </a:r>
                    </a:p>
                    <a:p>
                      <a:r>
                        <a:rPr lang="nb-NO" sz="1200" baseline="0" dirty="0">
                          <a:solidFill>
                            <a:schemeClr val="tx1"/>
                          </a:solidFill>
                          <a:latin typeface="Agency FB" panose="020B0503020202020204" pitchFamily="34" charset="0"/>
                        </a:rPr>
                        <a:t>Kunnskap om eventyrets plass i Norsk tradisjon</a:t>
                      </a:r>
                    </a:p>
                  </a:txBody>
                  <a:tcPr marL="99061" marR="99061" marT="45723" marB="45723"/>
                </a:tc>
                <a:extLst>
                  <a:ext uri="{0D108BD9-81ED-4DB2-BD59-A6C34878D82A}">
                    <a16:rowId xmlns:a16="http://schemas.microsoft.com/office/drawing/2014/main" val="10002"/>
                  </a:ext>
                </a:extLst>
              </a:tr>
              <a:tr h="274341">
                <a:tc>
                  <a:txBody>
                    <a:bodyPr/>
                    <a:lstStyle/>
                    <a:p>
                      <a:r>
                        <a:rPr lang="nb-NO" sz="1200" b="1" dirty="0">
                          <a:latin typeface="Agency FB" panose="020B0503020202020204" pitchFamily="34" charset="0"/>
                        </a:rPr>
                        <a:t>HVORDAN</a:t>
                      </a:r>
                    </a:p>
                  </a:txBody>
                  <a:tcPr marL="99061" marR="99061" marT="45723" marB="45723"/>
                </a:tc>
                <a:tc>
                  <a:txBody>
                    <a:bodyPr/>
                    <a:lstStyle/>
                    <a:p>
                      <a:r>
                        <a:rPr lang="nb-NO" sz="1200" b="1" dirty="0">
                          <a:latin typeface="Agency FB" panose="020B0503020202020204" pitchFamily="34" charset="0"/>
                        </a:rPr>
                        <a:t>HVORDAN</a:t>
                      </a:r>
                    </a:p>
                  </a:txBody>
                  <a:tcPr marL="99061" marR="99061" marT="45723" marB="45723"/>
                </a:tc>
                <a:tc>
                  <a:txBody>
                    <a:bodyPr/>
                    <a:lstStyle/>
                    <a:p>
                      <a:r>
                        <a:rPr lang="nb-NO" sz="1200" b="1" dirty="0">
                          <a:latin typeface="Agency FB" panose="020B0503020202020204" pitchFamily="34" charset="0"/>
                        </a:rPr>
                        <a:t>HVORDAN</a:t>
                      </a:r>
                      <a:endParaRPr lang="nb-NO" sz="1200" dirty="0">
                        <a:latin typeface="Agency FB" panose="020B0503020202020204" pitchFamily="34" charset="0"/>
                      </a:endParaRPr>
                    </a:p>
                  </a:txBody>
                  <a:tcPr marL="99061" marR="99061" marT="45723" marB="45723"/>
                </a:tc>
                <a:extLst>
                  <a:ext uri="{0D108BD9-81ED-4DB2-BD59-A6C34878D82A}">
                    <a16:rowId xmlns:a16="http://schemas.microsoft.com/office/drawing/2014/main" val="10005"/>
                  </a:ext>
                </a:extLst>
              </a:tr>
              <a:tr h="823022">
                <a:tc>
                  <a:txBody>
                    <a:bodyPr/>
                    <a:lstStyle/>
                    <a:p>
                      <a:r>
                        <a:rPr lang="nb-NO" sz="1200" dirty="0">
                          <a:latin typeface="Agency FB" panose="020B0503020202020204" pitchFamily="34" charset="0"/>
                        </a:rPr>
                        <a:t>Male, lime, tegne, </a:t>
                      </a:r>
                      <a:r>
                        <a:rPr lang="nb-NO" sz="1200" dirty="0">
                          <a:solidFill>
                            <a:schemeClr val="tx1"/>
                          </a:solidFill>
                          <a:latin typeface="Agency FB" panose="020B0503020202020204" pitchFamily="34" charset="0"/>
                        </a:rPr>
                        <a:t>spille musikk og danse til. Lek</a:t>
                      </a:r>
                      <a:r>
                        <a:rPr lang="nb-NO" sz="1200" baseline="0" dirty="0">
                          <a:solidFill>
                            <a:schemeClr val="tx1"/>
                          </a:solidFill>
                          <a:latin typeface="Agency FB" panose="020B0503020202020204" pitchFamily="34" charset="0"/>
                        </a:rPr>
                        <a:t> med ulike roller.</a:t>
                      </a:r>
                      <a:r>
                        <a:rPr lang="nb-NO" sz="1200" dirty="0">
                          <a:solidFill>
                            <a:schemeClr val="tx1"/>
                          </a:solidFill>
                          <a:latin typeface="Agency FB" panose="020B0503020202020204" pitchFamily="34" charset="0"/>
                        </a:rPr>
                        <a:t> Bruk av instrumenter. Se film av seg selv som danser. Konstruksjonslek med duplo, </a:t>
                      </a:r>
                      <a:r>
                        <a:rPr lang="nb-NO" sz="1200" dirty="0" err="1">
                          <a:solidFill>
                            <a:schemeClr val="tx1"/>
                          </a:solidFill>
                          <a:latin typeface="Agency FB" panose="020B0503020202020204" pitchFamily="34" charset="0"/>
                        </a:rPr>
                        <a:t>lego</a:t>
                      </a:r>
                      <a:r>
                        <a:rPr lang="nb-NO" sz="1200" dirty="0">
                          <a:solidFill>
                            <a:schemeClr val="tx1"/>
                          </a:solidFill>
                          <a:latin typeface="Agency FB" panose="020B0503020202020204" pitchFamily="34" charset="0"/>
                        </a:rPr>
                        <a:t>, pluss </a:t>
                      </a:r>
                      <a:r>
                        <a:rPr lang="nb-NO" sz="1200" dirty="0" err="1">
                          <a:solidFill>
                            <a:schemeClr val="tx1"/>
                          </a:solidFill>
                          <a:latin typeface="Agency FB" panose="020B0503020202020204" pitchFamily="34" charset="0"/>
                        </a:rPr>
                        <a:t>pluss</a:t>
                      </a:r>
                      <a:r>
                        <a:rPr lang="nb-NO" sz="1200" dirty="0">
                          <a:solidFill>
                            <a:schemeClr val="tx1"/>
                          </a:solidFill>
                          <a:latin typeface="Agency FB" panose="020B0503020202020204" pitchFamily="34" charset="0"/>
                        </a:rPr>
                        <a:t>, leire, m.m., sandkasselek</a:t>
                      </a:r>
                    </a:p>
                  </a:txBody>
                  <a:tcPr marL="99061" marR="99061" marT="45723" marB="45723"/>
                </a:tc>
                <a:tc>
                  <a:txBody>
                    <a:bodyPr/>
                    <a:lstStyle/>
                    <a:p>
                      <a:r>
                        <a:rPr lang="nb-NO" sz="1200" dirty="0" err="1">
                          <a:latin typeface="Agency FB" panose="020B0503020202020204" pitchFamily="34" charset="0"/>
                        </a:rPr>
                        <a:t>Perling</a:t>
                      </a:r>
                      <a:r>
                        <a:rPr lang="nb-NO" sz="1200" dirty="0">
                          <a:latin typeface="Agency FB" panose="020B0503020202020204" pitchFamily="34" charset="0"/>
                        </a:rPr>
                        <a:t>,</a:t>
                      </a:r>
                      <a:r>
                        <a:rPr lang="nb-NO" sz="1200" baseline="0" dirty="0">
                          <a:latin typeface="Agency FB" panose="020B0503020202020204" pitchFamily="34" charset="0"/>
                        </a:rPr>
                        <a:t> klipping, leire, sangleker, </a:t>
                      </a:r>
                      <a:r>
                        <a:rPr lang="nb-NO" sz="1200" baseline="0" dirty="0">
                          <a:solidFill>
                            <a:schemeClr val="tx1"/>
                          </a:solidFill>
                          <a:latin typeface="Agency FB" panose="020B0503020202020204" pitchFamily="34" charset="0"/>
                        </a:rPr>
                        <a:t>dramatisering av hverdagssituasjoner og eventyr/fortellinger.  Bruk  av instrumenter. Blanding av farger. </a:t>
                      </a:r>
                      <a:r>
                        <a:rPr lang="nb-NO" sz="1200" baseline="0" dirty="0">
                          <a:latin typeface="Agency FB" panose="020B0503020202020204" pitchFamily="34" charset="0"/>
                        </a:rPr>
                        <a:t>Bruk av naturen til å produsere- og lytte til lyd. </a:t>
                      </a:r>
                      <a:r>
                        <a:rPr lang="nb-NO" sz="1200" dirty="0">
                          <a:solidFill>
                            <a:schemeClr val="tx1"/>
                          </a:solidFill>
                          <a:latin typeface="Agency FB" panose="020B0503020202020204" pitchFamily="34" charset="0"/>
                        </a:rPr>
                        <a:t>Konstruksjonslek med duplo, </a:t>
                      </a:r>
                      <a:r>
                        <a:rPr lang="nb-NO" sz="1200" dirty="0" err="1">
                          <a:solidFill>
                            <a:schemeClr val="tx1"/>
                          </a:solidFill>
                          <a:latin typeface="Agency FB" panose="020B0503020202020204" pitchFamily="34" charset="0"/>
                        </a:rPr>
                        <a:t>lego</a:t>
                      </a:r>
                      <a:r>
                        <a:rPr lang="nb-NO" sz="1200" dirty="0">
                          <a:solidFill>
                            <a:schemeClr val="tx1"/>
                          </a:solidFill>
                          <a:latin typeface="Agency FB" panose="020B0503020202020204" pitchFamily="34" charset="0"/>
                        </a:rPr>
                        <a:t>, pluss </a:t>
                      </a:r>
                      <a:r>
                        <a:rPr lang="nb-NO" sz="1200" dirty="0" err="1">
                          <a:solidFill>
                            <a:schemeClr val="tx1"/>
                          </a:solidFill>
                          <a:latin typeface="Agency FB" panose="020B0503020202020204" pitchFamily="34" charset="0"/>
                        </a:rPr>
                        <a:t>pluss</a:t>
                      </a:r>
                      <a:r>
                        <a:rPr lang="nb-NO" sz="1200" dirty="0">
                          <a:solidFill>
                            <a:schemeClr val="tx1"/>
                          </a:solidFill>
                          <a:latin typeface="Agency FB" panose="020B0503020202020204" pitchFamily="34" charset="0"/>
                        </a:rPr>
                        <a:t>,, m.m., sandkasselek</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latin typeface="Agency FB" panose="020B0503020202020204" pitchFamily="34" charset="0"/>
                        </a:rPr>
                        <a:t>Bjørnen sover, Gjemsel, Kims lek, Teater</a:t>
                      </a:r>
                      <a:endParaRPr lang="nb-NO" sz="1200" dirty="0">
                        <a:latin typeface="Agency FB" panose="020B0503020202020204" pitchFamily="34" charset="0"/>
                      </a:endParaRPr>
                    </a:p>
                  </a:txBody>
                  <a:tcPr marL="99061" marR="99061"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err="1">
                          <a:latin typeface="Agency FB" panose="020B0503020202020204" pitchFamily="34" charset="0"/>
                        </a:rPr>
                        <a:t>Perling</a:t>
                      </a:r>
                      <a:r>
                        <a:rPr lang="nb-NO" sz="1200" dirty="0">
                          <a:latin typeface="Agency FB" panose="020B0503020202020204" pitchFamily="34" charset="0"/>
                        </a:rPr>
                        <a:t>,</a:t>
                      </a:r>
                      <a:r>
                        <a:rPr lang="nb-NO" sz="1200" baseline="0" dirty="0">
                          <a:latin typeface="Agency FB" panose="020B0503020202020204" pitchFamily="34" charset="0"/>
                        </a:rPr>
                        <a:t> klipping, leire, sangleker, dramatisering, bruk og laging av instrumenter</a:t>
                      </a:r>
                      <a:endParaRPr lang="nb-NO" sz="1200" dirty="0">
                        <a:latin typeface="Agency FB" panose="020B05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baseline="0" dirty="0">
                          <a:latin typeface="Agency FB" panose="020B0503020202020204" pitchFamily="34" charset="0"/>
                        </a:rPr>
                        <a:t>Bruk av naturen til å produsere- og lytte til lyd. Male til musikk. </a:t>
                      </a:r>
                      <a:endParaRPr lang="nb-NO" sz="1200" baseline="0" dirty="0">
                        <a:solidFill>
                          <a:schemeClr val="tx1"/>
                        </a:solidFill>
                        <a:latin typeface="Agency FB" panose="020B05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latin typeface="Agency FB" panose="020B0503020202020204" pitchFamily="34" charset="0"/>
                        </a:rPr>
                        <a:t>Bro </a:t>
                      </a:r>
                      <a:r>
                        <a:rPr lang="nb-NO" sz="1200" dirty="0" err="1">
                          <a:solidFill>
                            <a:schemeClr val="tx1"/>
                          </a:solidFill>
                          <a:latin typeface="Agency FB" panose="020B0503020202020204" pitchFamily="34" charset="0"/>
                        </a:rPr>
                        <a:t>bro</a:t>
                      </a:r>
                      <a:r>
                        <a:rPr lang="nb-NO" sz="1200" dirty="0">
                          <a:solidFill>
                            <a:schemeClr val="tx1"/>
                          </a:solidFill>
                          <a:latin typeface="Agency FB" panose="020B0503020202020204" pitchFamily="34" charset="0"/>
                        </a:rPr>
                        <a:t>  brille, Bjørnen sover, Tampen brenner, 1-2-3 stopp, Haien kommer. Gjemsel, kims lek, Tegning og maling.</a:t>
                      </a:r>
                      <a:endParaRPr lang="nb-NO" sz="1200" dirty="0">
                        <a:latin typeface="Agency FB" panose="020B0503020202020204" pitchFamily="34" charset="0"/>
                      </a:endParaRPr>
                    </a:p>
                  </a:txBody>
                  <a:tcPr marL="99061" marR="99061" marT="45723" marB="45723"/>
                </a:tc>
                <a:extLst>
                  <a:ext uri="{0D108BD9-81ED-4DB2-BD59-A6C34878D82A}">
                    <a16:rowId xmlns:a16="http://schemas.microsoft.com/office/drawing/2014/main" val="10006"/>
                  </a:ext>
                </a:extLst>
              </a:tr>
              <a:tr h="274341">
                <a:tc>
                  <a:txBody>
                    <a:bodyPr/>
                    <a:lstStyle/>
                    <a:p>
                      <a:r>
                        <a:rPr lang="nb-NO" sz="1200" b="1" dirty="0">
                          <a:latin typeface="Agency FB" panose="020B0503020202020204" pitchFamily="34" charset="0"/>
                        </a:rPr>
                        <a:t>VOKSENROLLEN</a:t>
                      </a:r>
                    </a:p>
                  </a:txBody>
                  <a:tcPr marL="99061" marR="99061" marT="45723" marB="45723"/>
                </a:tc>
                <a:tc gridSpan="2">
                  <a:txBody>
                    <a:bodyPr/>
                    <a:lstStyle/>
                    <a:p>
                      <a:endParaRPr lang="nb-NO" sz="1200" b="1" dirty="0">
                        <a:latin typeface="Agency FB" panose="020B0503020202020204" pitchFamily="34" charset="0"/>
                      </a:endParaRPr>
                    </a:p>
                  </a:txBody>
                  <a:tcPr marL="99061" marR="99061" marT="45723" marB="45723"/>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200" b="1" dirty="0"/>
                    </a:p>
                  </a:txBody>
                  <a:tcPr/>
                </a:tc>
                <a:extLst>
                  <a:ext uri="{0D108BD9-81ED-4DB2-BD59-A6C34878D82A}">
                    <a16:rowId xmlns:a16="http://schemas.microsoft.com/office/drawing/2014/main" val="10007"/>
                  </a:ext>
                </a:extLst>
              </a:tr>
              <a:tr h="64012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latin typeface="Agency FB" panose="020B0503020202020204" pitchFamily="34" charset="0"/>
                        </a:rPr>
                        <a:t>Sette opp utstilling</a:t>
                      </a:r>
                      <a:r>
                        <a:rPr lang="nb-NO" sz="1200" baseline="0" dirty="0">
                          <a:latin typeface="Agency FB" panose="020B0503020202020204" pitchFamily="34" charset="0"/>
                        </a:rPr>
                        <a:t> av det barna lager. Tilby forskjellig materiale til bruk i forming. Synge og spille med barna</a:t>
                      </a:r>
                      <a:endParaRPr lang="nb-NO" sz="1200" dirty="0">
                        <a:latin typeface="Agency FB" panose="020B0503020202020204" pitchFamily="34" charset="0"/>
                      </a:endParaRPr>
                    </a:p>
                    <a:p>
                      <a:r>
                        <a:rPr lang="nb-NO" sz="1200" dirty="0">
                          <a:latin typeface="Agency FB" panose="020B0503020202020204" pitchFamily="34" charset="0"/>
                        </a:rPr>
                        <a:t>Legge til rette for at barna får</a:t>
                      </a:r>
                      <a:r>
                        <a:rPr lang="nb-NO" sz="1200" baseline="0" dirty="0">
                          <a:latin typeface="Agency FB" panose="020B0503020202020204" pitchFamily="34" charset="0"/>
                        </a:rPr>
                        <a:t> brukt kreativiteten sin. Samtale, være lyttende og motivere. Sørger for </a:t>
                      </a:r>
                      <a:r>
                        <a:rPr kumimoji="0" lang="nb-NO" sz="1200" b="0" i="0" u="none" strike="noStrike" kern="1200" baseline="0" dirty="0">
                          <a:solidFill>
                            <a:schemeClr val="dk1"/>
                          </a:solidFill>
                          <a:latin typeface="Agency FB" panose="020B0503020202020204" pitchFamily="34" charset="0"/>
                          <a:ea typeface="+mn-ea"/>
                          <a:cs typeface="+mn-cs"/>
                        </a:rPr>
                        <a:t>tilgang til bøker, bilder, instrumenter, utkledningsutstyr og rikelig, variert materiale og verktøy for skapende aktivitet.</a:t>
                      </a:r>
                      <a:endParaRPr lang="nb-NO" sz="1200" dirty="0">
                        <a:latin typeface="Agency FB" panose="020B0503020202020204" pitchFamily="34" charset="0"/>
                      </a:endParaRPr>
                    </a:p>
                  </a:txBody>
                  <a:tcPr marL="99061" marR="99061" marT="45723" marB="45723"/>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latin typeface="Agency FB" panose="020B0503020202020204" pitchFamily="34" charset="0"/>
                        </a:rPr>
                        <a:t>Sette opp utstilling</a:t>
                      </a:r>
                      <a:r>
                        <a:rPr lang="nb-NO" sz="1200" baseline="0" dirty="0">
                          <a:latin typeface="Agency FB" panose="020B0503020202020204" pitchFamily="34" charset="0"/>
                        </a:rPr>
                        <a:t> av det barna lager og annet. Tilby forskjellig materiale til bruk i forming. Synge og spille med barna</a:t>
                      </a:r>
                      <a:endParaRPr lang="nb-NO" sz="1200" dirty="0">
                        <a:latin typeface="Agency FB" panose="020B0503020202020204" pitchFamily="34" charset="0"/>
                      </a:endParaRPr>
                    </a:p>
                    <a:p>
                      <a:r>
                        <a:rPr lang="nb-NO" sz="1200" dirty="0">
                          <a:latin typeface="Agency FB" panose="020B0503020202020204" pitchFamily="34" charset="0"/>
                        </a:rPr>
                        <a:t>Legge til rette for at barna får</a:t>
                      </a:r>
                      <a:r>
                        <a:rPr lang="nb-NO" sz="1200" baseline="0" dirty="0">
                          <a:latin typeface="Agency FB" panose="020B0503020202020204" pitchFamily="34" charset="0"/>
                        </a:rPr>
                        <a:t> brukt kreativiteten sin. Samtale, være lyttende og motivere. Sørger for </a:t>
                      </a:r>
                      <a:r>
                        <a:rPr kumimoji="0" lang="nb-NO" sz="1200" b="0" i="0" u="none" strike="noStrike" kern="1200" baseline="0" dirty="0">
                          <a:solidFill>
                            <a:schemeClr val="dk1"/>
                          </a:solidFill>
                          <a:latin typeface="Agency FB" panose="020B0503020202020204" pitchFamily="34" charset="0"/>
                          <a:ea typeface="+mn-ea"/>
                          <a:cs typeface="+mn-cs"/>
                        </a:rPr>
                        <a:t>tilgang til bøker, bilder, instrumenter, utkledningsutstyr og rikelig, variert materiale og verktøy for </a:t>
                      </a:r>
                    </a:p>
                    <a:p>
                      <a:r>
                        <a:rPr kumimoji="0" lang="nb-NO" sz="1200" b="0" i="0" u="none" strike="noStrike" kern="1200" baseline="0" dirty="0">
                          <a:solidFill>
                            <a:schemeClr val="dk1"/>
                          </a:solidFill>
                          <a:latin typeface="Agency FB" panose="020B0503020202020204" pitchFamily="34" charset="0"/>
                          <a:ea typeface="+mn-ea"/>
                          <a:cs typeface="+mn-cs"/>
                        </a:rPr>
                        <a:t>skapende aktivitet.</a:t>
                      </a:r>
                      <a:endParaRPr lang="nb-NO" sz="1200" dirty="0">
                        <a:latin typeface="Agency FB" panose="020B0503020202020204" pitchFamily="34" charset="0"/>
                      </a:endParaRPr>
                    </a:p>
                  </a:txBody>
                  <a:tcPr marL="99061" marR="99061" marT="45723" marB="45723"/>
                </a:tc>
                <a:tc hMerge="1">
                  <a:txBody>
                    <a:bodyPr/>
                    <a:lstStyle/>
                    <a:p>
                      <a:endParaRPr lang="nb-NO" sz="1200" dirty="0"/>
                    </a:p>
                  </a:txBody>
                  <a:tcPr/>
                </a:tc>
                <a:extLst>
                  <a:ext uri="{0D108BD9-81ED-4DB2-BD59-A6C34878D82A}">
                    <a16:rowId xmlns:a16="http://schemas.microsoft.com/office/drawing/2014/main" val="10008"/>
                  </a:ext>
                </a:extLst>
              </a:tr>
            </a:tbl>
          </a:graphicData>
        </a:graphic>
      </p:graphicFrame>
      <p:pic>
        <p:nvPicPr>
          <p:cNvPr id="5" name="Picture 1">
            <a:extLst>
              <a:ext uri="{FF2B5EF4-FFF2-40B4-BE49-F238E27FC236}">
                <a16:creationId xmlns:a16="http://schemas.microsoft.com/office/drawing/2014/main" id="{B0D24780-2E4C-48FF-BFE4-D84308CEB6AA}"/>
              </a:ext>
            </a:extLst>
          </p:cNvPr>
          <p:cNvPicPr>
            <a:picLocks noChangeAspect="1" noChangeArrowheads="1"/>
          </p:cNvPicPr>
          <p:nvPr/>
        </p:nvPicPr>
        <p:blipFill>
          <a:blip r:embed="rId3" r:link="rId5">
            <a:alphaModFix amt="85000"/>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86794" y="429139"/>
            <a:ext cx="1153838" cy="985803"/>
          </a:xfrm>
          <a:prstGeom prst="rect">
            <a:avLst/>
          </a:prstGeom>
          <a:noFill/>
          <a:extLst>
            <a:ext uri="{909E8E84-426E-40DD-AFC4-6F175D3DCCD1}">
              <a14:hiddenFill xmlns:a14="http://schemas.microsoft.com/office/drawing/2010/main">
                <a:solidFill>
                  <a:srgbClr val="FFFFFF"/>
                </a:solidFill>
              </a14:hiddenFill>
            </a:ext>
          </a:extLst>
        </p:spPr>
      </p:pic>
      <p:sp>
        <p:nvSpPr>
          <p:cNvPr id="2" name="Plassholder for lysbildenummer 1">
            <a:extLst>
              <a:ext uri="{FF2B5EF4-FFF2-40B4-BE49-F238E27FC236}">
                <a16:creationId xmlns:a16="http://schemas.microsoft.com/office/drawing/2014/main" id="{A93C5676-231A-F995-81A8-BD9908FAC39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994082-BC8B-4A44-A945-BDB9C572A46A}" type="slidenum">
              <a:rPr kumimoji="0" lang="nb-NO" altLang="nb-NO"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nb-NO" altLang="nb-NO"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52982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ell 4"/>
          <p:cNvGraphicFramePr>
            <a:graphicFrameLocks noGrp="1"/>
          </p:cNvGraphicFramePr>
          <p:nvPr/>
        </p:nvGraphicFramePr>
        <p:xfrm>
          <a:off x="3963839" y="4293096"/>
          <a:ext cx="2573337" cy="252418"/>
        </p:xfrm>
        <a:graphic>
          <a:graphicData uri="http://schemas.openxmlformats.org/drawingml/2006/table">
            <a:tbl>
              <a:tblPr>
                <a:tableStyleId>{5C22544A-7EE6-4342-B048-85BDC9FD1C3A}</a:tableStyleId>
              </a:tblPr>
              <a:tblGrid>
                <a:gridCol w="2573337">
                  <a:extLst>
                    <a:ext uri="{9D8B030D-6E8A-4147-A177-3AD203B41FA5}">
                      <a16:colId xmlns:a16="http://schemas.microsoft.com/office/drawing/2014/main" val="20000"/>
                    </a:ext>
                  </a:extLst>
                </a:gridCol>
              </a:tblGrid>
              <a:tr h="252418">
                <a:tc>
                  <a:txBody>
                    <a:bodyPr/>
                    <a:lstStyle/>
                    <a:p>
                      <a:pPr algn="l">
                        <a:spcAft>
                          <a:spcPts val="600"/>
                        </a:spcAft>
                      </a:pPr>
                      <a:r>
                        <a:rPr lang="nb-NO" sz="1200" dirty="0">
                          <a:effectLst/>
                        </a:rPr>
                        <a:t> </a:t>
                      </a:r>
                      <a:endParaRPr lang="nb-NO" sz="1200" dirty="0">
                        <a:effectLst/>
                        <a:latin typeface="Times New Roman"/>
                        <a:ea typeface="Lucida Sans Unicode"/>
                      </a:endParaRPr>
                    </a:p>
                  </a:txBody>
                  <a:tcPr marL="37821" marR="37821" marT="34769" marB="3476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2049" name="Picture 1" descr="MC900356441[1]"/>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7803393" y="2555032"/>
            <a:ext cx="1596101" cy="1522040"/>
          </a:xfrm>
          <a:prstGeom prst="rect">
            <a:avLst/>
          </a:prstGeom>
          <a:noFill/>
        </p:spPr>
      </p:pic>
      <p:sp>
        <p:nvSpPr>
          <p:cNvPr id="40999" name="Rectangle 4"/>
          <p:cNvSpPr>
            <a:spLocks noChangeArrowheads="1"/>
          </p:cNvSpPr>
          <p:nvPr/>
        </p:nvSpPr>
        <p:spPr bwMode="auto">
          <a:xfrm>
            <a:off x="3733800" y="3960813"/>
            <a:ext cx="184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br>
              <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ektangel 8"/>
          <p:cNvSpPr/>
          <p:nvPr/>
        </p:nvSpPr>
        <p:spPr>
          <a:xfrm>
            <a:off x="456406" y="300637"/>
            <a:ext cx="8659812" cy="412420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3600" b="1" i="0" u="none" strike="noStrike" kern="1200" cap="none" spc="0" normalizeH="0" baseline="0" noProof="0" dirty="0">
                <a:ln>
                  <a:noFill/>
                </a:ln>
                <a:solidFill>
                  <a:srgbClr val="DE7E18">
                    <a:lumMod val="60000"/>
                    <a:lumOff val="40000"/>
                  </a:srgbClr>
                </a:solidFill>
                <a:effectLst/>
                <a:uLnTx/>
                <a:uFillTx/>
                <a:latin typeface="Harrington" pitchFamily="82" charset="0"/>
                <a:ea typeface="+mn-ea"/>
                <a:cs typeface="+mn-cs"/>
              </a:rPr>
              <a:t>FRIDAGER I SOMMER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Century Gothic" panose="020B0502020202020204"/>
                <a:ea typeface="+mn-ea"/>
                <a:cs typeface="+mn-cs"/>
              </a:rPr>
              <a:t>Dette er ingen forespørsel til foreldre om å ta barna ut i ekstra ferie, men vi erfarer at det ofte blir tatt fridager utover den tiden barnehagen holder steng. Det en fordel for oss å få vite dette slik at opparbeidet avspasering på bemanning kan bli tatt ut når barnegruppen er på det laveste.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dirty="0">
                <a:ln>
                  <a:noFill/>
                </a:ln>
                <a:solidFill>
                  <a:prstClr val="black"/>
                </a:solidFill>
                <a:effectLst/>
                <a:uLnTx/>
                <a:uFillTx/>
                <a:latin typeface="Century Gothic" panose="020B0502020202020204"/>
                <a:ea typeface="+mn-ea"/>
                <a:cs typeface="+mn-cs"/>
              </a:rPr>
              <a:t>Stengt uke:  29, 30 og 31.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Century Gothic" panose="020B0502020202020204"/>
                <a:ea typeface="+mn-ea"/>
                <a:cs typeface="+mn-cs"/>
              </a:rPr>
              <a:t>Skal ditt barn ha ferie i tillegg til disse ukene vil vi gjerne ha beskjed om dette.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Century Gothic" panose="020B0502020202020204"/>
                <a:ea typeface="+mn-ea"/>
                <a:cs typeface="+mn-cs"/>
              </a:rPr>
              <a:t>Skriv opp eventuelle uker/dager her, eller legg det inn i </a:t>
            </a:r>
            <a:r>
              <a:rPr kumimoji="0" lang="nb-NO" sz="1600" b="0" i="0" u="none" strike="noStrike" kern="1200" cap="none" spc="0" normalizeH="0" baseline="0" noProof="0" dirty="0" err="1">
                <a:ln>
                  <a:noFill/>
                </a:ln>
                <a:solidFill>
                  <a:prstClr val="black"/>
                </a:solidFill>
                <a:effectLst/>
                <a:uLnTx/>
                <a:uFillTx/>
                <a:latin typeface="Century Gothic" panose="020B0502020202020204"/>
                <a:ea typeface="+mn-ea"/>
                <a:cs typeface="+mn-cs"/>
              </a:rPr>
              <a:t>MyKid</a:t>
            </a:r>
            <a:r>
              <a:rPr kumimoji="0" lang="nb-NO" sz="1600" b="0" i="0" u="none" strike="noStrike" kern="1200" cap="none" spc="0" normalizeH="0" baseline="0" noProof="0" dirty="0">
                <a:ln>
                  <a:noFill/>
                </a:ln>
                <a:solidFill>
                  <a:prstClr val="black"/>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prstClr val="black"/>
                </a:solidFill>
                <a:effectLst/>
                <a:uLnTx/>
                <a:uFillTx/>
                <a:latin typeface="Century Gothic" panose="020B0502020202020204"/>
                <a:ea typeface="+mn-ea"/>
                <a:cs typeface="+mn-cs"/>
              </a:rPr>
              <a:t>_______________________________________________________________________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graphicFrame>
        <p:nvGraphicFramePr>
          <p:cNvPr id="13" name="Tabell 12"/>
          <p:cNvGraphicFramePr>
            <a:graphicFrameLocks noGrp="1"/>
          </p:cNvGraphicFramePr>
          <p:nvPr/>
        </p:nvGraphicFramePr>
        <p:xfrm>
          <a:off x="661988" y="5949280"/>
          <a:ext cx="7924800" cy="252418"/>
        </p:xfrm>
        <a:graphic>
          <a:graphicData uri="http://schemas.openxmlformats.org/drawingml/2006/table">
            <a:tbl>
              <a:tblPr>
                <a:tableStyleId>{5C22544A-7EE6-4342-B048-85BDC9FD1C3A}</a:tableStyleId>
              </a:tblPr>
              <a:tblGrid>
                <a:gridCol w="7924800">
                  <a:extLst>
                    <a:ext uri="{9D8B030D-6E8A-4147-A177-3AD203B41FA5}">
                      <a16:colId xmlns:a16="http://schemas.microsoft.com/office/drawing/2014/main" val="20000"/>
                    </a:ext>
                  </a:extLst>
                </a:gridCol>
              </a:tblGrid>
              <a:tr h="252418">
                <a:tc>
                  <a:txBody>
                    <a:bodyPr/>
                    <a:lstStyle/>
                    <a:p>
                      <a:pPr algn="l">
                        <a:spcAft>
                          <a:spcPts val="600"/>
                        </a:spcAft>
                      </a:pPr>
                      <a:r>
                        <a:rPr lang="nb-NO" sz="1200" dirty="0">
                          <a:effectLst/>
                        </a:rPr>
                        <a:t> </a:t>
                      </a:r>
                      <a:endParaRPr lang="nb-NO" sz="1200" dirty="0">
                        <a:effectLst/>
                        <a:latin typeface="Times New Roman"/>
                        <a:ea typeface="Lucida Sans Unicode"/>
                      </a:endParaRPr>
                    </a:p>
                  </a:txBody>
                  <a:tcPr marL="37839" marR="37839" marT="34769" marB="3476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1007" name="Rektangel 10"/>
          <p:cNvSpPr>
            <a:spLocks noChangeArrowheads="1"/>
          </p:cNvSpPr>
          <p:nvPr/>
        </p:nvSpPr>
        <p:spPr bwMode="auto">
          <a:xfrm>
            <a:off x="974725" y="6165850"/>
            <a:ext cx="7434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altLang="nb-NO" sz="14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Underskrift</a:t>
            </a:r>
          </a:p>
        </p:txBody>
      </p:sp>
      <p:sp>
        <p:nvSpPr>
          <p:cNvPr id="41008" name="Rektangel 11"/>
          <p:cNvSpPr>
            <a:spLocks noChangeArrowheads="1"/>
          </p:cNvSpPr>
          <p:nvPr/>
        </p:nvSpPr>
        <p:spPr bwMode="auto">
          <a:xfrm>
            <a:off x="485775" y="4235450"/>
            <a:ext cx="86010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altLang="nb-NO" sz="1600" b="0" i="0" u="none" strike="noStrike" kern="1200" cap="none" spc="0" normalizeH="0" baseline="0" noProof="0" dirty="0">
                <a:ln>
                  <a:noFill/>
                </a:ln>
                <a:solidFill>
                  <a:srgbClr val="000000"/>
                </a:solidFill>
                <a:effectLst/>
                <a:uLnTx/>
                <a:uFillTx/>
                <a:latin typeface="Perpetua" panose="02020502060401020303" pitchFamily="18" charset="0"/>
                <a:ea typeface="+mn-ea"/>
                <a:cs typeface="+mn-cs"/>
              </a:rPr>
              <a:t>Dato for barnets oppstart etter sommerferien:</a:t>
            </a:r>
          </a:p>
          <a:p>
            <a:pPr marL="0" marR="0" lvl="0" indent="0" algn="l" defTabSz="457200" rtl="0" eaLnBrk="1" fontAlgn="auto" latinLnBrk="0" hangingPunct="1">
              <a:lnSpc>
                <a:spcPct val="100000"/>
              </a:lnSpc>
              <a:spcBef>
                <a:spcPct val="0"/>
              </a:spcBef>
              <a:spcAft>
                <a:spcPts val="0"/>
              </a:spcAft>
              <a:buClrTx/>
              <a:buSzTx/>
              <a:buFont typeface="Wingdings 2" panose="05020102010507070707" pitchFamily="18" charset="2"/>
              <a:buNone/>
              <a:tabLst/>
              <a:defRPr/>
            </a:pPr>
            <a:r>
              <a:rPr kumimoji="0" lang="nb-NO" altLang="nb-NO" sz="16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Svaret kan alternativt sendes på SMS til småbarna : 45736279 eller til </a:t>
            </a:r>
            <a:r>
              <a:rPr kumimoji="0" lang="nb-NO" altLang="nb-NO" sz="1600" b="0" i="0" u="none" strike="noStrike" kern="1200" cap="none" spc="0" normalizeH="0" baseline="0" noProof="0" dirty="0" err="1">
                <a:ln>
                  <a:noFill/>
                </a:ln>
                <a:solidFill>
                  <a:prstClr val="black"/>
                </a:solidFill>
                <a:effectLst/>
                <a:uLnTx/>
                <a:uFillTx/>
                <a:latin typeface="Perpetua" panose="02020502060401020303" pitchFamily="18" charset="0"/>
                <a:ea typeface="+mn-ea"/>
                <a:cs typeface="+mn-cs"/>
              </a:rPr>
              <a:t>storebarna</a:t>
            </a:r>
            <a:r>
              <a:rPr kumimoji="0" lang="nb-NO" altLang="nb-NO" sz="16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 45736207 </a:t>
            </a:r>
          </a:p>
          <a:p>
            <a:pPr marL="0" marR="0" lvl="0" indent="0" algn="l" defTabSz="457200" rtl="0" eaLnBrk="1" fontAlgn="auto" latinLnBrk="0" hangingPunct="1">
              <a:lnSpc>
                <a:spcPct val="100000"/>
              </a:lnSpc>
              <a:spcBef>
                <a:spcPct val="0"/>
              </a:spcBef>
              <a:spcAft>
                <a:spcPts val="0"/>
              </a:spcAft>
              <a:buClrTx/>
              <a:buSzTx/>
              <a:buFont typeface="Wingdings 2" panose="05020102010507070707" pitchFamily="18" charset="2"/>
              <a:buNone/>
              <a:tabLst/>
              <a:defRPr/>
            </a:pPr>
            <a:r>
              <a:rPr kumimoji="0" lang="nb-NO" altLang="nb-NO" sz="16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Barnets navn:___________________</a:t>
            </a:r>
            <a:endParaRPr kumimoji="0" lang="nb-NO" altLang="nb-NO" sz="18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altLang="nb-NO" sz="16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Eventuelt andre fridager:______________________________________________________</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nb-NO" altLang="nb-NO" sz="12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altLang="nb-NO" sz="1200" b="0" i="1"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Svaret må være bindene av hensyn til at deler av personalet tas ut til avspasering</a:t>
            </a:r>
            <a:endParaRPr kumimoji="0" lang="nb-NO" altLang="nb-NO" sz="12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endParaRPr>
          </a:p>
        </p:txBody>
      </p:sp>
      <p:sp>
        <p:nvSpPr>
          <p:cNvPr id="41009" name="TekstSylinder 14"/>
          <p:cNvSpPr txBox="1">
            <a:spLocks noChangeArrowheads="1"/>
          </p:cNvSpPr>
          <p:nvPr/>
        </p:nvSpPr>
        <p:spPr bwMode="auto">
          <a:xfrm>
            <a:off x="6956425" y="6134100"/>
            <a:ext cx="1644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altLang="nb-NO" sz="18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Svarfrist: 22.mai </a:t>
            </a:r>
          </a:p>
        </p:txBody>
      </p:sp>
      <p:sp>
        <p:nvSpPr>
          <p:cNvPr id="3" name="Plassholder for lysbildenummer 2">
            <a:extLst>
              <a:ext uri="{FF2B5EF4-FFF2-40B4-BE49-F238E27FC236}">
                <a16:creationId xmlns:a16="http://schemas.microsoft.com/office/drawing/2014/main" id="{1B524EAA-3275-B653-FA7C-56EBE9D4A86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C90E0B-E54B-467E-8111-996E4240FECF}" type="slidenum">
              <a:rPr kumimoji="0" lang="nb-NO" altLang="nb-NO"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nb-NO" altLang="nb-NO"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15723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tel 1"/>
          <p:cNvSpPr>
            <a:spLocks noGrp="1"/>
          </p:cNvSpPr>
          <p:nvPr>
            <p:ph type="title"/>
          </p:nvPr>
        </p:nvSpPr>
        <p:spPr>
          <a:xfrm>
            <a:off x="1063713" y="235207"/>
            <a:ext cx="8321040" cy="1371600"/>
          </a:xfrm>
        </p:spPr>
        <p:txBody>
          <a:bodyPr>
            <a:normAutofit/>
          </a:bodyPr>
          <a:lstStyle/>
          <a:p>
            <a:pPr algn="ctr" eaLnBrk="1" hangingPunct="1"/>
            <a:r>
              <a:rPr lang="nb-NO" altLang="nb-NO" sz="3200" dirty="0"/>
              <a:t>FAGOMRÅDET       </a:t>
            </a:r>
            <a:br>
              <a:rPr lang="nb-NO" altLang="nb-NO" sz="3200" dirty="0"/>
            </a:br>
            <a:r>
              <a:rPr lang="nb-NO" altLang="nb-NO" sz="3200" dirty="0"/>
              <a:t>NATUR, MILJØ OG TEKNOLOGI</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57875168"/>
              </p:ext>
            </p:extLst>
          </p:nvPr>
        </p:nvGraphicFramePr>
        <p:xfrm>
          <a:off x="506413" y="1412875"/>
          <a:ext cx="8904288" cy="4682954"/>
        </p:xfrm>
        <a:graphic>
          <a:graphicData uri="http://schemas.openxmlformats.org/drawingml/2006/table">
            <a:tbl>
              <a:tblPr firstRow="1" bandRow="1">
                <a:tableStyleId>{5C22544A-7EE6-4342-B048-85BDC9FD1C3A}</a:tableStyleId>
              </a:tblPr>
              <a:tblGrid>
                <a:gridCol w="2968096">
                  <a:extLst>
                    <a:ext uri="{9D8B030D-6E8A-4147-A177-3AD203B41FA5}">
                      <a16:colId xmlns:a16="http://schemas.microsoft.com/office/drawing/2014/main" val="20000"/>
                    </a:ext>
                  </a:extLst>
                </a:gridCol>
                <a:gridCol w="2968096">
                  <a:extLst>
                    <a:ext uri="{9D8B030D-6E8A-4147-A177-3AD203B41FA5}">
                      <a16:colId xmlns:a16="http://schemas.microsoft.com/office/drawing/2014/main" val="20001"/>
                    </a:ext>
                  </a:extLst>
                </a:gridCol>
                <a:gridCol w="2968096">
                  <a:extLst>
                    <a:ext uri="{9D8B030D-6E8A-4147-A177-3AD203B41FA5}">
                      <a16:colId xmlns:a16="http://schemas.microsoft.com/office/drawing/2014/main" val="20002"/>
                    </a:ext>
                  </a:extLst>
                </a:gridCol>
              </a:tblGrid>
              <a:tr h="432000">
                <a:tc gridSpan="3">
                  <a:txBody>
                    <a:bodyPr/>
                    <a:lstStyle/>
                    <a:p>
                      <a:r>
                        <a:rPr lang="nb-NO" sz="1200" b="1" i="0" dirty="0">
                          <a:latin typeface="Agency FB" panose="020B0503020202020204" pitchFamily="34" charset="0"/>
                        </a:rPr>
                        <a:t>Mål:</a:t>
                      </a:r>
                      <a:r>
                        <a:rPr lang="nb-NO" sz="1200" b="1" i="0" baseline="0" dirty="0">
                          <a:latin typeface="Agency FB" panose="020B0503020202020204" pitchFamily="34" charset="0"/>
                        </a:rPr>
                        <a:t> La barna oppleve glede og nysgjerrighet ved å utfolde seg i naturen, og se mangfoldet vi har</a:t>
                      </a:r>
                      <a:r>
                        <a:rPr lang="nb-NO" sz="1200" b="1" i="0" baseline="0" dirty="0">
                          <a:solidFill>
                            <a:schemeClr val="bg1"/>
                          </a:solidFill>
                          <a:latin typeface="Agency FB" panose="020B0503020202020204" pitchFamily="34" charset="0"/>
                        </a:rPr>
                        <a:t>.  Verne om naturressursene. Få erfaringer med bruk av teknologi og redskaper</a:t>
                      </a:r>
                      <a:endParaRPr lang="nb-NO" sz="1200" b="1" i="0" dirty="0">
                        <a:solidFill>
                          <a:schemeClr val="bg1"/>
                        </a:solidFill>
                        <a:latin typeface="Agency FB" panose="020B0503020202020204" pitchFamily="34" charset="0"/>
                      </a:endParaRPr>
                    </a:p>
                  </a:txBody>
                  <a:tcPr marL="99061" marR="99061" marT="45723" marB="45723"/>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0000"/>
                  </a:ext>
                </a:extLst>
              </a:tr>
              <a:tr h="457228">
                <a:tc>
                  <a:txBody>
                    <a:bodyPr/>
                    <a:lstStyle/>
                    <a:p>
                      <a:r>
                        <a:rPr lang="nb-NO" sz="1200" b="1" dirty="0">
                          <a:latin typeface="Agency FB" panose="020B0503020202020204" pitchFamily="34" charset="0"/>
                        </a:rPr>
                        <a:t>Småbarna</a:t>
                      </a:r>
                    </a:p>
                    <a:p>
                      <a:r>
                        <a:rPr lang="nb-NO" sz="1200" b="1" dirty="0">
                          <a:latin typeface="Agency FB" panose="020B0503020202020204" pitchFamily="34" charset="0"/>
                        </a:rPr>
                        <a:t>Får</a:t>
                      </a:r>
                      <a:r>
                        <a:rPr lang="nb-NO" sz="1200" b="1" baseline="0" dirty="0">
                          <a:latin typeface="Agency FB" panose="020B0503020202020204" pitchFamily="34" charset="0"/>
                        </a:rPr>
                        <a:t> erfaring med:</a:t>
                      </a:r>
                      <a:endParaRPr lang="nb-NO" sz="1200" b="1" dirty="0">
                        <a:latin typeface="Agency FB" panose="020B0503020202020204" pitchFamily="34" charset="0"/>
                      </a:endParaRPr>
                    </a:p>
                  </a:txBody>
                  <a:tcPr marL="99061" marR="99061" marT="45723" marB="45723"/>
                </a:tc>
                <a:tc>
                  <a:txBody>
                    <a:bodyPr/>
                    <a:lstStyle/>
                    <a:p>
                      <a:r>
                        <a:rPr lang="nb-NO" sz="1200" b="1" dirty="0">
                          <a:latin typeface="Agency FB" panose="020B0503020202020204" pitchFamily="34" charset="0"/>
                        </a:rPr>
                        <a:t>Stor avdeling</a:t>
                      </a:r>
                    </a:p>
                    <a:p>
                      <a:r>
                        <a:rPr lang="nb-NO" sz="1200" b="1" dirty="0">
                          <a:latin typeface="Agency FB" panose="020B0503020202020204" pitchFamily="34" charset="0"/>
                        </a:rPr>
                        <a:t>Får</a:t>
                      </a:r>
                      <a:r>
                        <a:rPr lang="nb-NO" sz="1200" b="1" baseline="0" dirty="0">
                          <a:latin typeface="Agency FB" panose="020B0503020202020204" pitchFamily="34" charset="0"/>
                        </a:rPr>
                        <a:t> erfaring med:</a:t>
                      </a:r>
                      <a:endParaRPr lang="nb-NO" sz="1200" b="1" dirty="0">
                        <a:latin typeface="Agency FB" panose="020B0503020202020204" pitchFamily="34" charset="0"/>
                      </a:endParaRPr>
                    </a:p>
                  </a:txBody>
                  <a:tcPr marL="99061" marR="99061" marT="45723" marB="45723"/>
                </a:tc>
                <a:tc>
                  <a:txBody>
                    <a:bodyPr/>
                    <a:lstStyle/>
                    <a:p>
                      <a:r>
                        <a:rPr lang="nb-NO" sz="1200" b="1" baseline="0" dirty="0">
                          <a:latin typeface="Agency FB" panose="020B0503020202020204" pitchFamily="34" charset="0"/>
                        </a:rPr>
                        <a:t>Skolegruppa</a:t>
                      </a:r>
                    </a:p>
                    <a:p>
                      <a:r>
                        <a:rPr lang="nb-NO" sz="1200" b="1" baseline="0" dirty="0">
                          <a:latin typeface="Agency FB" panose="020B0503020202020204" pitchFamily="34" charset="0"/>
                        </a:rPr>
                        <a:t>Får erfaring med:</a:t>
                      </a:r>
                      <a:endParaRPr lang="nb-NO" sz="1200" b="1" dirty="0">
                        <a:latin typeface="Agency FB" panose="020B0503020202020204" pitchFamily="34" charset="0"/>
                      </a:endParaRPr>
                    </a:p>
                  </a:txBody>
                  <a:tcPr marL="99061" marR="99061" marT="45723" marB="45723"/>
                </a:tc>
                <a:extLst>
                  <a:ext uri="{0D108BD9-81ED-4DB2-BD59-A6C34878D82A}">
                    <a16:rowId xmlns:a16="http://schemas.microsoft.com/office/drawing/2014/main" val="10001"/>
                  </a:ext>
                </a:extLst>
              </a:tr>
              <a:tr h="13716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latin typeface="Agency FB" panose="020B0503020202020204" pitchFamily="34" charset="0"/>
                        </a:rPr>
                        <a:t>Opplevelser og aktiviteter</a:t>
                      </a:r>
                      <a:r>
                        <a:rPr lang="nb-NO" sz="1200" baseline="0" dirty="0">
                          <a:latin typeface="Agency FB" panose="020B0503020202020204" pitchFamily="34" charset="0"/>
                        </a:rPr>
                        <a:t> til alle årstider og all slags vær, kjennskap til småkryp, dyra på bondegården. </a:t>
                      </a:r>
                    </a:p>
                    <a:p>
                      <a:r>
                        <a:rPr lang="nb-NO" sz="1200" baseline="0" dirty="0">
                          <a:solidFill>
                            <a:schemeClr val="tx1"/>
                          </a:solidFill>
                          <a:latin typeface="Agency FB" panose="020B0503020202020204" pitchFamily="34" charset="0"/>
                        </a:rPr>
                        <a:t>Turer i skogen</a:t>
                      </a:r>
                    </a:p>
                    <a:p>
                      <a:r>
                        <a:rPr lang="nb-NO" sz="1200" baseline="0" dirty="0">
                          <a:solidFill>
                            <a:schemeClr val="tx1"/>
                          </a:solidFill>
                          <a:latin typeface="Agency FB" panose="020B0503020202020204" pitchFamily="34" charset="0"/>
                        </a:rPr>
                        <a:t>Plante, så og vanne – se det gror.</a:t>
                      </a:r>
                    </a:p>
                    <a:p>
                      <a:r>
                        <a:rPr lang="nb-NO" sz="1200" baseline="0" dirty="0">
                          <a:solidFill>
                            <a:schemeClr val="tx1"/>
                          </a:solidFill>
                          <a:latin typeface="Agency FB" panose="020B0503020202020204" pitchFamily="34" charset="0"/>
                        </a:rPr>
                        <a:t>Være snill med dyra.- lupe på tur.</a:t>
                      </a:r>
                    </a:p>
                    <a:p>
                      <a:r>
                        <a:rPr lang="nb-NO" sz="1200" baseline="0" dirty="0">
                          <a:solidFill>
                            <a:schemeClr val="tx1"/>
                          </a:solidFill>
                          <a:latin typeface="Agency FB" panose="020B0503020202020204" pitchFamily="34" charset="0"/>
                        </a:rPr>
                        <a:t>Enkel teknologi – </a:t>
                      </a:r>
                      <a:r>
                        <a:rPr lang="nb-NO" sz="1200" baseline="0" dirty="0" err="1">
                          <a:solidFill>
                            <a:schemeClr val="tx1"/>
                          </a:solidFill>
                          <a:latin typeface="Agency FB" panose="020B0503020202020204" pitchFamily="34" charset="0"/>
                        </a:rPr>
                        <a:t>ipad</a:t>
                      </a:r>
                      <a:r>
                        <a:rPr lang="nb-NO" sz="1200" baseline="0" dirty="0">
                          <a:solidFill>
                            <a:schemeClr val="tx1"/>
                          </a:solidFill>
                          <a:latin typeface="Agency FB" panose="020B0503020202020204" pitchFamily="34" charset="0"/>
                        </a:rPr>
                        <a:t>.</a:t>
                      </a:r>
                    </a:p>
                    <a:p>
                      <a:endParaRPr lang="nb-NO" sz="1200" baseline="0" dirty="0">
                        <a:latin typeface="Agency FB" panose="020B0503020202020204" pitchFamily="34" charset="0"/>
                      </a:endParaRPr>
                    </a:p>
                  </a:txBody>
                  <a:tcPr marL="99061" marR="99061" marT="45723" marB="45723"/>
                </a:tc>
                <a:tc>
                  <a:txBody>
                    <a:bodyPr/>
                    <a:lstStyle/>
                    <a:p>
                      <a:r>
                        <a:rPr lang="nb-NO" sz="1200" baseline="0" dirty="0">
                          <a:latin typeface="Agency FB" panose="020B0503020202020204" pitchFamily="34" charset="0"/>
                        </a:rPr>
                        <a:t>Ta bilder, bildebehandling, data, kopiering</a:t>
                      </a:r>
                    </a:p>
                    <a:p>
                      <a:r>
                        <a:rPr lang="nb-NO" sz="1200" baseline="0" dirty="0">
                          <a:solidFill>
                            <a:schemeClr val="tx1"/>
                          </a:solidFill>
                          <a:latin typeface="Agency FB" panose="020B0503020202020204" pitchFamily="34" charset="0"/>
                        </a:rPr>
                        <a:t>Fakta om småkryp og planter til ulike årstider.</a:t>
                      </a:r>
                    </a:p>
                    <a:p>
                      <a:r>
                        <a:rPr lang="nb-NO" sz="1200" baseline="0" dirty="0">
                          <a:solidFill>
                            <a:schemeClr val="tx1"/>
                          </a:solidFill>
                          <a:latin typeface="Agency FB" panose="020B0503020202020204" pitchFamily="34" charset="0"/>
                        </a:rPr>
                        <a:t>Søppelsortering. Så frø og høste av egen avling.</a:t>
                      </a:r>
                    </a:p>
                    <a:p>
                      <a:r>
                        <a:rPr lang="nb-NO" sz="1200" dirty="0">
                          <a:solidFill>
                            <a:schemeClr val="tx1"/>
                          </a:solidFill>
                          <a:latin typeface="Agency FB" panose="020B0503020202020204" pitchFamily="34" charset="0"/>
                        </a:rPr>
                        <a:t>Plukke bær</a:t>
                      </a:r>
                    </a:p>
                    <a:p>
                      <a:r>
                        <a:rPr lang="nb-NO" sz="1200" baseline="0" dirty="0">
                          <a:solidFill>
                            <a:schemeClr val="tx1"/>
                          </a:solidFill>
                          <a:latin typeface="Agency FB" panose="020B0503020202020204" pitchFamily="34" charset="0"/>
                        </a:rPr>
                        <a:t>Grillhytta som samlingssted.</a:t>
                      </a:r>
                    </a:p>
                    <a:p>
                      <a:r>
                        <a:rPr lang="nb-NO" sz="1200" baseline="0" dirty="0">
                          <a:solidFill>
                            <a:schemeClr val="tx1"/>
                          </a:solidFill>
                          <a:latin typeface="Agency FB" panose="020B0503020202020204" pitchFamily="34" charset="0"/>
                        </a:rPr>
                        <a:t>Eksperimentere med naturfenomen.</a:t>
                      </a:r>
                    </a:p>
                    <a:p>
                      <a:r>
                        <a:rPr lang="nb-NO" sz="1200" baseline="0" dirty="0">
                          <a:solidFill>
                            <a:schemeClr val="tx1"/>
                          </a:solidFill>
                          <a:latin typeface="Agency FB" panose="020B0503020202020204" pitchFamily="34" charset="0"/>
                        </a:rPr>
                        <a:t>Menneskets livssyklus.</a:t>
                      </a:r>
                    </a:p>
                  </a:txBody>
                  <a:tcPr marL="99061" marR="99061" marT="45723" marB="45723"/>
                </a:tc>
                <a:tc>
                  <a:txBody>
                    <a:bodyPr/>
                    <a:lstStyle/>
                    <a:p>
                      <a:r>
                        <a:rPr lang="nb-NO" sz="1200" dirty="0">
                          <a:latin typeface="Agency FB" panose="020B0503020202020204" pitchFamily="34" charset="0"/>
                        </a:rPr>
                        <a:t>Årtistidene</a:t>
                      </a:r>
                      <a:r>
                        <a:rPr lang="nb-NO" sz="1200" baseline="0" dirty="0">
                          <a:latin typeface="Agency FB" panose="020B0503020202020204" pitchFamily="34" charset="0"/>
                        </a:rPr>
                        <a:t> ute i naturen</a:t>
                      </a:r>
                      <a:r>
                        <a:rPr lang="nb-NO" sz="1200" dirty="0">
                          <a:latin typeface="Agency FB" panose="020B0503020202020204" pitchFamily="34" charset="0"/>
                        </a:rPr>
                        <a:t>,</a:t>
                      </a:r>
                      <a:r>
                        <a:rPr lang="nb-NO" sz="1200" baseline="0" dirty="0">
                          <a:latin typeface="Agency FB" panose="020B0503020202020204" pitchFamily="34" charset="0"/>
                        </a:rPr>
                        <a:t> navn på månedene. Miljøvern</a:t>
                      </a:r>
                    </a:p>
                    <a:p>
                      <a:r>
                        <a:rPr lang="nb-NO" sz="1200" baseline="0" dirty="0">
                          <a:latin typeface="Agency FB" panose="020B0503020202020204" pitchFamily="34" charset="0"/>
                        </a:rPr>
                        <a:t>Vitensenteret</a:t>
                      </a:r>
                    </a:p>
                    <a:p>
                      <a:r>
                        <a:rPr lang="nb-NO" sz="1200" baseline="0" dirty="0">
                          <a:latin typeface="Agency FB" panose="020B0503020202020204" pitchFamily="34" charset="0"/>
                        </a:rPr>
                        <a:t>Kopi/</a:t>
                      </a:r>
                      <a:r>
                        <a:rPr lang="nb-NO" sz="1200" baseline="0" dirty="0" err="1">
                          <a:latin typeface="Agency FB" panose="020B0503020202020204" pitchFamily="34" charset="0"/>
                        </a:rPr>
                        <a:t>print</a:t>
                      </a:r>
                      <a:r>
                        <a:rPr lang="nb-NO" sz="1200" baseline="0" dirty="0">
                          <a:latin typeface="Agency FB" panose="020B0503020202020204" pitchFamily="34" charset="0"/>
                        </a:rPr>
                        <a:t> av materiell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baseline="0" dirty="0">
                          <a:solidFill>
                            <a:schemeClr val="tx1"/>
                          </a:solidFill>
                          <a:latin typeface="Agency FB" panose="020B0503020202020204" pitchFamily="34" charset="0"/>
                        </a:rPr>
                        <a:t>Lære navn på ulike plante- og dyrearter.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baseline="0" dirty="0">
                          <a:solidFill>
                            <a:schemeClr val="tx1"/>
                          </a:solidFill>
                          <a:latin typeface="Agency FB" panose="020B0503020202020204" pitchFamily="34" charset="0"/>
                        </a:rPr>
                        <a:t>Hyttebygging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aseline="0" dirty="0">
                        <a:solidFill>
                          <a:schemeClr val="tx1"/>
                        </a:solidFill>
                        <a:latin typeface="Agency FB" panose="020B0503020202020204" pitchFamily="34" charset="0"/>
                      </a:endParaRPr>
                    </a:p>
                  </a:txBody>
                  <a:tcPr marL="99061" marR="99061" marT="45723" marB="45723"/>
                </a:tc>
                <a:extLst>
                  <a:ext uri="{0D108BD9-81ED-4DB2-BD59-A6C34878D82A}">
                    <a16:rowId xmlns:a16="http://schemas.microsoft.com/office/drawing/2014/main" val="10002"/>
                  </a:ext>
                </a:extLst>
              </a:tr>
              <a:tr h="274337">
                <a:tc>
                  <a:txBody>
                    <a:bodyPr/>
                    <a:lstStyle/>
                    <a:p>
                      <a:r>
                        <a:rPr lang="nb-NO" sz="1200" b="1" dirty="0">
                          <a:latin typeface="Agency FB" panose="020B0503020202020204" pitchFamily="34" charset="0"/>
                        </a:rPr>
                        <a:t>HVORDAN</a:t>
                      </a:r>
                    </a:p>
                  </a:txBody>
                  <a:tcPr marL="99061" marR="99061" marT="45723" marB="45723"/>
                </a:tc>
                <a:tc>
                  <a:txBody>
                    <a:bodyPr/>
                    <a:lstStyle/>
                    <a:p>
                      <a:r>
                        <a:rPr lang="nb-NO" sz="1200" b="1" dirty="0">
                          <a:latin typeface="Agency FB" panose="020B0503020202020204" pitchFamily="34" charset="0"/>
                        </a:rPr>
                        <a:t>HVORDAN</a:t>
                      </a:r>
                    </a:p>
                  </a:txBody>
                  <a:tcPr marL="99061" marR="99061" marT="45723" marB="45723"/>
                </a:tc>
                <a:tc>
                  <a:txBody>
                    <a:bodyPr/>
                    <a:lstStyle/>
                    <a:p>
                      <a:r>
                        <a:rPr lang="nb-NO" sz="1200" b="1" dirty="0">
                          <a:latin typeface="Agency FB" panose="020B0503020202020204" pitchFamily="34" charset="0"/>
                        </a:rPr>
                        <a:t>HVORDAN</a:t>
                      </a:r>
                      <a:endParaRPr lang="nb-NO" sz="1200" dirty="0">
                        <a:latin typeface="Agency FB" panose="020B0503020202020204" pitchFamily="34" charset="0"/>
                      </a:endParaRPr>
                    </a:p>
                  </a:txBody>
                  <a:tcPr marL="99061" marR="99061" marT="45723" marB="45723"/>
                </a:tc>
                <a:extLst>
                  <a:ext uri="{0D108BD9-81ED-4DB2-BD59-A6C34878D82A}">
                    <a16:rowId xmlns:a16="http://schemas.microsoft.com/office/drawing/2014/main" val="10005"/>
                  </a:ext>
                </a:extLst>
              </a:tr>
              <a:tr h="1390933">
                <a:tc>
                  <a:txBody>
                    <a:bodyPr/>
                    <a:lstStyle/>
                    <a:p>
                      <a:r>
                        <a:rPr lang="nb-NO" sz="1200" dirty="0">
                          <a:latin typeface="Agency FB" panose="020B0503020202020204" pitchFamily="34" charset="0"/>
                        </a:rPr>
                        <a:t>Være</a:t>
                      </a:r>
                      <a:r>
                        <a:rPr lang="nb-NO" sz="1200" baseline="0" dirty="0">
                          <a:latin typeface="Agency FB" panose="020B0503020202020204" pitchFamily="34" charset="0"/>
                        </a:rPr>
                        <a:t> ute</a:t>
                      </a:r>
                    </a:p>
                    <a:p>
                      <a:r>
                        <a:rPr lang="nb-NO" sz="1200" baseline="0" dirty="0">
                          <a:latin typeface="Agency FB" panose="020B0503020202020204" pitchFamily="34" charset="0"/>
                        </a:rPr>
                        <a:t>Lete etter småkryp</a:t>
                      </a:r>
                    </a:p>
                    <a:p>
                      <a:r>
                        <a:rPr lang="nb-NO" sz="1200" baseline="0" dirty="0">
                          <a:latin typeface="Agency FB" panose="020B0503020202020204" pitchFamily="34" charset="0"/>
                        </a:rPr>
                        <a:t>Lukte kjenne på blomster, snakke om vær, planter og dyr.</a:t>
                      </a:r>
                    </a:p>
                    <a:p>
                      <a:r>
                        <a:rPr lang="nb-NO" sz="1200" baseline="0" dirty="0">
                          <a:latin typeface="Agency FB" panose="020B0503020202020204" pitchFamily="34" charset="0"/>
                        </a:rPr>
                        <a:t>Påkledningssituasjoner </a:t>
                      </a:r>
                    </a:p>
                    <a:p>
                      <a:endParaRPr lang="nb-NO" sz="1200" baseline="0" dirty="0">
                        <a:latin typeface="Agency FB" panose="020B0503020202020204" pitchFamily="34" charset="0"/>
                      </a:endParaRPr>
                    </a:p>
                  </a:txBody>
                  <a:tcPr marL="99061" marR="99061"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aseline="0" dirty="0">
                          <a:latin typeface="Agency FB" panose="020B0503020202020204" pitchFamily="34" charset="0"/>
                        </a:rPr>
                        <a:t>Finner småkryp i jord, bark og under steiner,</a:t>
                      </a:r>
                      <a:r>
                        <a:rPr kumimoji="0" lang="nb-NO" sz="1200" b="0" i="0" u="none" strike="noStrike" kern="1200" baseline="0" dirty="0">
                          <a:solidFill>
                            <a:schemeClr val="dk1"/>
                          </a:solidFill>
                          <a:latin typeface="Agency FB" panose="020B0503020202020204" pitchFamily="34" charset="0"/>
                          <a:ea typeface="+mn-ea"/>
                          <a:cs typeface="+mn-cs"/>
                        </a:rPr>
                        <a:t> iaktta og lære om dyr, fisker, fugler og planter.</a:t>
                      </a:r>
                      <a:endParaRPr lang="nb-NO" sz="1200" dirty="0">
                        <a:latin typeface="Agency FB" panose="020B0503020202020204" pitchFamily="34" charset="0"/>
                      </a:endParaRPr>
                    </a:p>
                    <a:p>
                      <a:r>
                        <a:rPr lang="nb-NO" sz="1200" baseline="0" dirty="0">
                          <a:latin typeface="Agency FB" panose="020B0503020202020204" pitchFamily="34" charset="0"/>
                        </a:rPr>
                        <a:t>La barna få innsikt i produksjon av matvarer.</a:t>
                      </a:r>
                    </a:p>
                    <a:p>
                      <a:r>
                        <a:rPr lang="nb-NO" sz="1200" baseline="0" dirty="0">
                          <a:latin typeface="Agency FB" panose="020B0503020202020204" pitchFamily="34" charset="0"/>
                        </a:rPr>
                        <a:t>Rense og tilberede fisk til middag.</a:t>
                      </a:r>
                    </a:p>
                    <a:p>
                      <a:r>
                        <a:rPr lang="nb-NO" sz="1200" baseline="0" dirty="0">
                          <a:latin typeface="Agency FB" panose="020B0503020202020204" pitchFamily="34" charset="0"/>
                        </a:rPr>
                        <a:t>Dragen Bertha - eksperimenter</a:t>
                      </a:r>
                    </a:p>
                  </a:txBody>
                  <a:tcPr marL="99061" marR="99061" marT="45723" marB="45723"/>
                </a:tc>
                <a:tc>
                  <a:txBody>
                    <a:bodyPr/>
                    <a:lstStyle/>
                    <a:p>
                      <a:r>
                        <a:rPr lang="nb-NO" sz="1200" dirty="0">
                          <a:latin typeface="Agency FB" panose="020B0503020202020204" pitchFamily="34" charset="0"/>
                        </a:rPr>
                        <a:t>Er</a:t>
                      </a:r>
                      <a:r>
                        <a:rPr lang="nb-NO" sz="1200" baseline="0" dirty="0">
                          <a:latin typeface="Agency FB" panose="020B0503020202020204" pitchFamily="34" charset="0"/>
                        </a:rPr>
                        <a:t> kjent med månedsnavn, lære sammenheng mellom måneder og år.</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baseline="0" dirty="0">
                          <a:latin typeface="Agency FB" panose="020B0503020202020204" pitchFamily="34" charset="0"/>
                        </a:rPr>
                        <a:t>Studere småkryp</a:t>
                      </a:r>
                      <a:br>
                        <a:rPr lang="nb-NO" sz="1200" baseline="0" dirty="0">
                          <a:latin typeface="Agency FB" panose="020B0503020202020204" pitchFamily="34" charset="0"/>
                        </a:rPr>
                      </a:br>
                      <a:r>
                        <a:rPr lang="nb-NO" sz="1200" baseline="0" dirty="0">
                          <a:latin typeface="Agency FB" panose="020B0503020202020204" pitchFamily="34" charset="0"/>
                        </a:rPr>
                        <a:t>Samle vekster i naturen, </a:t>
                      </a:r>
                      <a:r>
                        <a:rPr lang="nb-NO" sz="1200" dirty="0">
                          <a:latin typeface="Agency FB" panose="020B0503020202020204" pitchFamily="34" charset="0"/>
                        </a:rPr>
                        <a:t>Bruk av kvister og grener i skogen, </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latin typeface="Agency FB" panose="020B0503020202020204" pitchFamily="34" charset="0"/>
                        </a:rPr>
                        <a:t>Bruke naturen </a:t>
                      </a:r>
                    </a:p>
                  </a:txBody>
                  <a:tcPr marL="99061" marR="99061" marT="45723" marB="45723"/>
                </a:tc>
                <a:extLst>
                  <a:ext uri="{0D108BD9-81ED-4DB2-BD59-A6C34878D82A}">
                    <a16:rowId xmlns:a16="http://schemas.microsoft.com/office/drawing/2014/main" val="10006"/>
                  </a:ext>
                </a:extLst>
              </a:tr>
              <a:tr h="274337">
                <a:tc>
                  <a:txBody>
                    <a:bodyPr/>
                    <a:lstStyle/>
                    <a:p>
                      <a:r>
                        <a:rPr lang="nb-NO" sz="1200" b="1" dirty="0">
                          <a:latin typeface="Agency FB" panose="020B0503020202020204" pitchFamily="34" charset="0"/>
                        </a:rPr>
                        <a:t>VOKSENROLLEN</a:t>
                      </a:r>
                    </a:p>
                  </a:txBody>
                  <a:tcPr marL="99061" marR="99061" marT="45723" marB="45723"/>
                </a:tc>
                <a:tc gridSpan="2">
                  <a:txBody>
                    <a:bodyPr/>
                    <a:lstStyle/>
                    <a:p>
                      <a:r>
                        <a:rPr lang="nb-NO" sz="1200" b="1" dirty="0">
                          <a:latin typeface="Agency FB" panose="020B0503020202020204" pitchFamily="34" charset="0"/>
                        </a:rPr>
                        <a:t>VOKSENROLLEN</a:t>
                      </a:r>
                    </a:p>
                  </a:txBody>
                  <a:tcPr marL="99061" marR="99061" marT="45723" marB="45723"/>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200" b="1" dirty="0"/>
                    </a:p>
                  </a:txBody>
                  <a:tcPr/>
                </a:tc>
                <a:extLst>
                  <a:ext uri="{0D108BD9-81ED-4DB2-BD59-A6C34878D82A}">
                    <a16:rowId xmlns:a16="http://schemas.microsoft.com/office/drawing/2014/main" val="10007"/>
                  </a:ext>
                </a:extLst>
              </a:tr>
              <a:tr h="457228">
                <a:tc>
                  <a:txBody>
                    <a:bodyPr/>
                    <a:lstStyle/>
                    <a:p>
                      <a:r>
                        <a:rPr lang="nb-NO" sz="1200" dirty="0">
                          <a:latin typeface="Agency FB" panose="020B0503020202020204" pitchFamily="34" charset="0"/>
                        </a:rPr>
                        <a:t>Være</a:t>
                      </a:r>
                      <a:r>
                        <a:rPr lang="nb-NO" sz="1200" baseline="0" dirty="0">
                          <a:latin typeface="Agency FB" panose="020B0503020202020204" pitchFamily="34" charset="0"/>
                        </a:rPr>
                        <a:t> tilstede for barna, være aktive med i det barna ønsker å gjøre. </a:t>
                      </a:r>
                      <a:endParaRPr lang="nb-NO" sz="1200" dirty="0">
                        <a:latin typeface="Agency FB" panose="020B0503020202020204" pitchFamily="34" charset="0"/>
                      </a:endParaRPr>
                    </a:p>
                  </a:txBody>
                  <a:tcPr marL="99061" marR="99061" marT="45723" marB="45723"/>
                </a:tc>
                <a:tc gridSpan="2">
                  <a:txBody>
                    <a:bodyPr/>
                    <a:lstStyle/>
                    <a:p>
                      <a:r>
                        <a:rPr lang="nb-NO" sz="1200" dirty="0">
                          <a:latin typeface="Agency FB" panose="020B0503020202020204" pitchFamily="34" charset="0"/>
                        </a:rPr>
                        <a:t>Ta</a:t>
                      </a:r>
                      <a:r>
                        <a:rPr lang="nb-NO" sz="1200" baseline="0" dirty="0">
                          <a:latin typeface="Agency FB" panose="020B0503020202020204" pitchFamily="34" charset="0"/>
                        </a:rPr>
                        <a:t> utgangspunkt i barnas nysgjerrighet, interesser og forutsetninger og stimulere dem til å oppleve med alle sanser, iaktta og undre seg over fenomener i naturen og teknologien</a:t>
                      </a:r>
                      <a:endParaRPr lang="nb-NO" sz="1200" dirty="0">
                        <a:latin typeface="Agency FB" panose="020B0503020202020204" pitchFamily="34" charset="0"/>
                      </a:endParaRPr>
                    </a:p>
                  </a:txBody>
                  <a:tcPr marL="99061" marR="99061" marT="45723" marB="45723"/>
                </a:tc>
                <a:tc hMerge="1">
                  <a:txBody>
                    <a:bodyPr/>
                    <a:lstStyle/>
                    <a:p>
                      <a:endParaRPr lang="nb-NO" sz="1200" dirty="0"/>
                    </a:p>
                  </a:txBody>
                  <a:tcPr/>
                </a:tc>
                <a:extLst>
                  <a:ext uri="{0D108BD9-81ED-4DB2-BD59-A6C34878D82A}">
                    <a16:rowId xmlns:a16="http://schemas.microsoft.com/office/drawing/2014/main" val="10008"/>
                  </a:ext>
                </a:extLst>
              </a:tr>
            </a:tbl>
          </a:graphicData>
        </a:graphic>
      </p:graphicFrame>
      <p:pic>
        <p:nvPicPr>
          <p:cNvPr id="5" name="Picture 1">
            <a:extLst>
              <a:ext uri="{FF2B5EF4-FFF2-40B4-BE49-F238E27FC236}">
                <a16:creationId xmlns:a16="http://schemas.microsoft.com/office/drawing/2014/main" id="{70E6E4FF-0097-4618-8A5A-D6595675B9DD}"/>
              </a:ext>
            </a:extLst>
          </p:cNvPr>
          <p:cNvPicPr>
            <a:picLocks noChangeAspect="1" noChangeArrowheads="1"/>
          </p:cNvPicPr>
          <p:nvPr/>
        </p:nvPicPr>
        <p:blipFill>
          <a:blip r:embed="rId3" r:link="rId5">
            <a:alphaModFix amt="85000"/>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86794" y="429139"/>
            <a:ext cx="1153838" cy="985803"/>
          </a:xfrm>
          <a:prstGeom prst="rect">
            <a:avLst/>
          </a:prstGeom>
          <a:noFill/>
          <a:extLst>
            <a:ext uri="{909E8E84-426E-40DD-AFC4-6F175D3DCCD1}">
              <a14:hiddenFill xmlns:a14="http://schemas.microsoft.com/office/drawing/2010/main">
                <a:solidFill>
                  <a:srgbClr val="FFFFFF"/>
                </a:solidFill>
              </a14:hiddenFill>
            </a:ext>
          </a:extLst>
        </p:spPr>
      </p:pic>
      <p:sp>
        <p:nvSpPr>
          <p:cNvPr id="2" name="Plassholder for lysbildenummer 1">
            <a:extLst>
              <a:ext uri="{FF2B5EF4-FFF2-40B4-BE49-F238E27FC236}">
                <a16:creationId xmlns:a16="http://schemas.microsoft.com/office/drawing/2014/main" id="{3534FEB2-8EA6-A126-8E96-F11BE2ECFC4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994082-BC8B-4A44-A945-BDB9C572A46A}" type="slidenum">
              <a:rPr kumimoji="0" lang="nb-NO" altLang="nb-NO"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nb-NO" altLang="nb-NO"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37934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tel 1"/>
          <p:cNvSpPr>
            <a:spLocks noGrp="1"/>
          </p:cNvSpPr>
          <p:nvPr>
            <p:ph type="title"/>
          </p:nvPr>
        </p:nvSpPr>
        <p:spPr>
          <a:xfrm>
            <a:off x="1078547" y="236240"/>
            <a:ext cx="8321040" cy="1371600"/>
          </a:xfrm>
        </p:spPr>
        <p:txBody>
          <a:bodyPr>
            <a:normAutofit/>
          </a:bodyPr>
          <a:lstStyle/>
          <a:p>
            <a:pPr algn="ctr" eaLnBrk="1" hangingPunct="1"/>
            <a:r>
              <a:rPr lang="nb-NO" altLang="nb-NO" sz="3200" dirty="0"/>
              <a:t>FAGOMRÅDET     </a:t>
            </a:r>
            <a:br>
              <a:rPr lang="nb-NO" altLang="nb-NO" sz="3200" dirty="0"/>
            </a:br>
            <a:r>
              <a:rPr lang="nb-NO" altLang="nb-NO" sz="3200" dirty="0"/>
              <a:t>NÆRMILJØ OG SAMFUNN</a:t>
            </a:r>
          </a:p>
        </p:txBody>
      </p:sp>
      <p:graphicFrame>
        <p:nvGraphicFramePr>
          <p:cNvPr id="4" name="Plassholder for innhold 3"/>
          <p:cNvGraphicFramePr>
            <a:graphicFrameLocks noGrp="1"/>
          </p:cNvGraphicFramePr>
          <p:nvPr>
            <p:ph idx="1"/>
          </p:nvPr>
        </p:nvGraphicFramePr>
        <p:xfrm>
          <a:off x="506413" y="1412875"/>
          <a:ext cx="8904288" cy="4670030"/>
        </p:xfrm>
        <a:graphic>
          <a:graphicData uri="http://schemas.openxmlformats.org/drawingml/2006/table">
            <a:tbl>
              <a:tblPr firstRow="1" bandRow="1">
                <a:tableStyleId>{5C22544A-7EE6-4342-B048-85BDC9FD1C3A}</a:tableStyleId>
              </a:tblPr>
              <a:tblGrid>
                <a:gridCol w="2968096">
                  <a:extLst>
                    <a:ext uri="{9D8B030D-6E8A-4147-A177-3AD203B41FA5}">
                      <a16:colId xmlns:a16="http://schemas.microsoft.com/office/drawing/2014/main" val="20000"/>
                    </a:ext>
                  </a:extLst>
                </a:gridCol>
                <a:gridCol w="2968096">
                  <a:extLst>
                    <a:ext uri="{9D8B030D-6E8A-4147-A177-3AD203B41FA5}">
                      <a16:colId xmlns:a16="http://schemas.microsoft.com/office/drawing/2014/main" val="20001"/>
                    </a:ext>
                  </a:extLst>
                </a:gridCol>
                <a:gridCol w="2968096">
                  <a:extLst>
                    <a:ext uri="{9D8B030D-6E8A-4147-A177-3AD203B41FA5}">
                      <a16:colId xmlns:a16="http://schemas.microsoft.com/office/drawing/2014/main" val="20002"/>
                    </a:ext>
                  </a:extLst>
                </a:gridCol>
              </a:tblGrid>
              <a:tr h="43194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baseline="0" dirty="0">
                          <a:solidFill>
                            <a:schemeClr val="bg1"/>
                          </a:solidFill>
                          <a:latin typeface="Agency FB" panose="020B0503020202020204" pitchFamily="34" charset="0"/>
                          <a:ea typeface="+mn-ea"/>
                          <a:cs typeface="+mn-cs"/>
                        </a:rPr>
                        <a:t>MÅL: La barna få oppleve at de er en viktig del av fellesskapet. Skal la barna få møte verden utenfor familien med tillit og nysgjerrighet, gi kjennskap til lokalmiljøet, gi forståelse for kulturelle likheter og forskjeller, og arbeide for et inkluderende miljø. </a:t>
                      </a:r>
                      <a:endParaRPr lang="nb-NO" sz="1200" b="1" i="0" dirty="0">
                        <a:solidFill>
                          <a:schemeClr val="bg1"/>
                        </a:solidFill>
                        <a:latin typeface="Agency FB" panose="020B0503020202020204" pitchFamily="34" charset="0"/>
                      </a:endParaRPr>
                    </a:p>
                  </a:txBody>
                  <a:tcPr marL="99061" marR="99061" marT="45707" marB="45707"/>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0000"/>
                  </a:ext>
                </a:extLst>
              </a:tr>
              <a:tr h="460244">
                <a:tc>
                  <a:txBody>
                    <a:bodyPr/>
                    <a:lstStyle/>
                    <a:p>
                      <a:r>
                        <a:rPr lang="nb-NO" sz="1200" b="1" dirty="0">
                          <a:latin typeface="Agency FB" panose="020B0503020202020204" pitchFamily="34" charset="0"/>
                        </a:rPr>
                        <a:t>Småbarna</a:t>
                      </a:r>
                    </a:p>
                    <a:p>
                      <a:r>
                        <a:rPr lang="nb-NO" sz="1200" b="1" dirty="0">
                          <a:latin typeface="Agency FB" panose="020B0503020202020204" pitchFamily="34" charset="0"/>
                        </a:rPr>
                        <a:t>Får</a:t>
                      </a:r>
                      <a:r>
                        <a:rPr lang="nb-NO" sz="1200" b="1" baseline="0" dirty="0">
                          <a:latin typeface="Agency FB" panose="020B0503020202020204" pitchFamily="34" charset="0"/>
                        </a:rPr>
                        <a:t> erfaring med:</a:t>
                      </a:r>
                      <a:endParaRPr lang="nb-NO" sz="1200" b="1" dirty="0">
                        <a:latin typeface="Agency FB" panose="020B0503020202020204" pitchFamily="34" charset="0"/>
                      </a:endParaRPr>
                    </a:p>
                  </a:txBody>
                  <a:tcPr marL="99061" marR="99061" marT="45707" marB="45707"/>
                </a:tc>
                <a:tc>
                  <a:txBody>
                    <a:bodyPr/>
                    <a:lstStyle/>
                    <a:p>
                      <a:r>
                        <a:rPr lang="nb-NO" sz="1200" b="1" dirty="0">
                          <a:latin typeface="Agency FB" panose="020B0503020202020204" pitchFamily="34" charset="0"/>
                        </a:rPr>
                        <a:t>Stor avdeling</a:t>
                      </a:r>
                    </a:p>
                    <a:p>
                      <a:r>
                        <a:rPr lang="nb-NO" sz="1200" b="1" dirty="0">
                          <a:latin typeface="Agency FB" panose="020B0503020202020204" pitchFamily="34" charset="0"/>
                        </a:rPr>
                        <a:t>Får</a:t>
                      </a:r>
                      <a:r>
                        <a:rPr lang="nb-NO" sz="1200" b="1" baseline="0" dirty="0">
                          <a:latin typeface="Agency FB" panose="020B0503020202020204" pitchFamily="34" charset="0"/>
                        </a:rPr>
                        <a:t> erfaring med:</a:t>
                      </a:r>
                      <a:endParaRPr lang="nb-NO" sz="1200" b="1" dirty="0">
                        <a:latin typeface="Agency FB" panose="020B0503020202020204" pitchFamily="34" charset="0"/>
                      </a:endParaRPr>
                    </a:p>
                  </a:txBody>
                  <a:tcPr marL="99061" marR="99061" marT="45707" marB="45707"/>
                </a:tc>
                <a:tc>
                  <a:txBody>
                    <a:bodyPr/>
                    <a:lstStyle/>
                    <a:p>
                      <a:r>
                        <a:rPr lang="nb-NO" sz="1200" b="1" baseline="0" dirty="0">
                          <a:latin typeface="Agency FB" panose="020B0503020202020204" pitchFamily="34" charset="0"/>
                        </a:rPr>
                        <a:t>Skolegruppa</a:t>
                      </a:r>
                    </a:p>
                    <a:p>
                      <a:r>
                        <a:rPr lang="nb-NO" sz="1200" b="1" baseline="0" dirty="0">
                          <a:latin typeface="Agency FB" panose="020B0503020202020204" pitchFamily="34" charset="0"/>
                        </a:rPr>
                        <a:t>Får erfaring med:</a:t>
                      </a:r>
                      <a:endParaRPr lang="nb-NO" sz="1200" b="1" dirty="0">
                        <a:latin typeface="Agency FB" panose="020B0503020202020204" pitchFamily="34" charset="0"/>
                      </a:endParaRPr>
                    </a:p>
                  </a:txBody>
                  <a:tcPr marL="99061" marR="99061" marT="45707" marB="45707"/>
                </a:tc>
                <a:extLst>
                  <a:ext uri="{0D108BD9-81ED-4DB2-BD59-A6C34878D82A}">
                    <a16:rowId xmlns:a16="http://schemas.microsoft.com/office/drawing/2014/main" val="10001"/>
                  </a:ext>
                </a:extLst>
              </a:tr>
              <a:tr h="1371574">
                <a:tc>
                  <a:txBody>
                    <a:bodyPr/>
                    <a:lstStyle/>
                    <a:p>
                      <a:r>
                        <a:rPr lang="nb-NO" sz="1200" dirty="0">
                          <a:latin typeface="Agency FB" panose="020B0503020202020204" pitchFamily="34" charset="0"/>
                        </a:rPr>
                        <a:t>Bli kjent og trygg på lekeplassen, fotballbingen</a:t>
                      </a:r>
                      <a:r>
                        <a:rPr lang="nb-NO" sz="1200" baseline="0" dirty="0">
                          <a:latin typeface="Agency FB" panose="020B0503020202020204" pitchFamily="34" charset="0"/>
                        </a:rPr>
                        <a:t>, g</a:t>
                      </a:r>
                      <a:r>
                        <a:rPr lang="nb-NO" sz="1200" dirty="0">
                          <a:latin typeface="Agency FB" panose="020B0503020202020204" pitchFamily="34" charset="0"/>
                        </a:rPr>
                        <a:t>å korte turer utenfor barnehagen</a:t>
                      </a:r>
                      <a:r>
                        <a:rPr lang="nb-NO" sz="1200" baseline="0" dirty="0">
                          <a:latin typeface="Agency FB" panose="020B0503020202020204" pitchFamily="34" charset="0"/>
                        </a:rPr>
                        <a:t> </a:t>
                      </a:r>
                      <a:r>
                        <a:rPr lang="nb-NO" sz="1200" dirty="0">
                          <a:latin typeface="Agency FB" panose="020B0503020202020204" pitchFamily="34" charset="0"/>
                        </a:rPr>
                        <a:t>sitt område, skogen</a:t>
                      </a:r>
                      <a:r>
                        <a:rPr lang="nb-NO" sz="1200" baseline="0" dirty="0">
                          <a:latin typeface="Agency FB" panose="020B0503020202020204" pitchFamily="34" charset="0"/>
                        </a:rPr>
                        <a:t>. Bli kjent i nabolaget.</a:t>
                      </a:r>
                    </a:p>
                    <a:p>
                      <a:r>
                        <a:rPr lang="nb-NO" sz="1200" baseline="0" dirty="0">
                          <a:latin typeface="Agency FB" panose="020B0503020202020204" pitchFamily="34" charset="0"/>
                        </a:rPr>
                        <a:t>Tar del i rydding av leker</a:t>
                      </a:r>
                    </a:p>
                    <a:p>
                      <a:r>
                        <a:rPr lang="nb-NO" sz="1200" baseline="0" dirty="0">
                          <a:latin typeface="Agency FB" panose="020B0503020202020204" pitchFamily="34" charset="0"/>
                        </a:rPr>
                        <a:t>Vennskap</a:t>
                      </a:r>
                    </a:p>
                    <a:p>
                      <a:r>
                        <a:rPr lang="nb-NO" sz="1200" baseline="0" dirty="0">
                          <a:latin typeface="Agency FB" panose="020B0503020202020204" pitchFamily="34" charset="0"/>
                        </a:rPr>
                        <a:t>Brannvernuke</a:t>
                      </a:r>
                      <a:endParaRPr lang="nb-NO" sz="1200" dirty="0">
                        <a:latin typeface="Agency FB" panose="020B0503020202020204" pitchFamily="34" charset="0"/>
                      </a:endParaRPr>
                    </a:p>
                  </a:txBody>
                  <a:tcPr marL="99061" marR="99061" marT="45707" marB="45707"/>
                </a:tc>
                <a:tc>
                  <a:txBody>
                    <a:bodyPr/>
                    <a:lstStyle/>
                    <a:p>
                      <a:r>
                        <a:rPr lang="nb-NO" sz="1200" baseline="0" dirty="0">
                          <a:latin typeface="Agency FB" panose="020B0503020202020204" pitchFamily="34" charset="0"/>
                        </a:rPr>
                        <a:t>Lærer om bruk av bilbelte, sykkelhjelm og refleks. Trafikkregler for fotgjengere.</a:t>
                      </a:r>
                    </a:p>
                    <a:p>
                      <a:r>
                        <a:rPr lang="nb-NO" sz="1200" baseline="0" dirty="0">
                          <a:latin typeface="Agency FB" panose="020B0503020202020204" pitchFamily="34" charset="0"/>
                        </a:rPr>
                        <a:t>Bruk av sansene sine i trafikken</a:t>
                      </a:r>
                    </a:p>
                    <a:p>
                      <a:r>
                        <a:rPr lang="nb-NO" sz="1200" baseline="0" dirty="0">
                          <a:latin typeface="Agency FB" panose="020B0503020202020204" pitchFamily="34" charset="0"/>
                        </a:rPr>
                        <a:t>Tar del i rydding av leker, dekking og rydding ved måltider.</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dirty="0">
                          <a:latin typeface="Agency FB" panose="020B0503020202020204" pitchFamily="34" charset="0"/>
                        </a:rPr>
                        <a:t>Vennskap</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b="0" dirty="0">
                          <a:latin typeface="Agency FB" panose="020B0503020202020204" pitchFamily="34" charset="0"/>
                        </a:rPr>
                        <a:t>Brannvernuke</a:t>
                      </a:r>
                    </a:p>
                  </a:txBody>
                  <a:tcPr marL="99061" marR="99061" marT="45707" marB="45707"/>
                </a:tc>
                <a:tc>
                  <a:txBody>
                    <a:bodyPr/>
                    <a:lstStyle/>
                    <a:p>
                      <a:r>
                        <a:rPr lang="nb-NO" sz="1200" baseline="0" dirty="0">
                          <a:latin typeface="Agency FB" panose="020B0503020202020204" pitchFamily="34" charset="0"/>
                        </a:rPr>
                        <a:t>Stier og turområder i nærmiljø</a:t>
                      </a:r>
                      <a:endParaRPr lang="nb-NO" sz="1200" dirty="0">
                        <a:latin typeface="Agency FB" panose="020B0503020202020204" pitchFamily="34" charset="0"/>
                      </a:endParaRPr>
                    </a:p>
                    <a:p>
                      <a:r>
                        <a:rPr lang="nb-NO" sz="1200" dirty="0">
                          <a:latin typeface="Agency FB" panose="020B0503020202020204" pitchFamily="34" charset="0"/>
                        </a:rPr>
                        <a:t>Trafikkregler</a:t>
                      </a:r>
                    </a:p>
                    <a:p>
                      <a:r>
                        <a:rPr lang="nb-NO" sz="1200" dirty="0">
                          <a:latin typeface="Agency FB" panose="020B0503020202020204" pitchFamily="34" charset="0"/>
                        </a:rPr>
                        <a:t>Rydding</a:t>
                      </a:r>
                      <a:r>
                        <a:rPr lang="nb-NO" sz="1200" baseline="0" dirty="0">
                          <a:latin typeface="Agency FB" panose="020B0503020202020204" pitchFamily="34" charset="0"/>
                        </a:rPr>
                        <a:t> etter måltid og lek.</a:t>
                      </a:r>
                    </a:p>
                    <a:p>
                      <a:r>
                        <a:rPr lang="nb-NO" sz="1200" baseline="0" dirty="0">
                          <a:latin typeface="Agency FB" panose="020B0503020202020204" pitchFamily="34" charset="0"/>
                        </a:rPr>
                        <a:t>Vennskap</a:t>
                      </a:r>
                    </a:p>
                    <a:p>
                      <a:r>
                        <a:rPr lang="nb-NO" sz="1200" baseline="0" dirty="0">
                          <a:latin typeface="Agency FB" panose="020B0503020202020204" pitchFamily="34" charset="0"/>
                        </a:rPr>
                        <a:t>Brannvernuke</a:t>
                      </a:r>
                    </a:p>
                    <a:p>
                      <a:r>
                        <a:rPr lang="nb-NO" sz="1200" baseline="0" dirty="0" err="1">
                          <a:latin typeface="Agency FB" panose="020B0503020202020204" pitchFamily="34" charset="0"/>
                        </a:rPr>
                        <a:t>Holumskogen</a:t>
                      </a:r>
                      <a:r>
                        <a:rPr lang="nb-NO" sz="1200" baseline="0" dirty="0">
                          <a:latin typeface="Agency FB" panose="020B0503020202020204" pitchFamily="34" charset="0"/>
                        </a:rPr>
                        <a:t> skole – </a:t>
                      </a:r>
                      <a:r>
                        <a:rPr lang="nb-NO" sz="1200" baseline="0" dirty="0" err="1">
                          <a:latin typeface="Agency FB" panose="020B0503020202020204" pitchFamily="34" charset="0"/>
                        </a:rPr>
                        <a:t>sfo</a:t>
                      </a:r>
                      <a:r>
                        <a:rPr lang="nb-NO" sz="1200" baseline="0" dirty="0">
                          <a:latin typeface="Agency FB" panose="020B0503020202020204" pitchFamily="34" charset="0"/>
                        </a:rPr>
                        <a:t>.- etter påske.</a:t>
                      </a:r>
                      <a:endParaRPr lang="nb-NO" sz="1200" dirty="0">
                        <a:latin typeface="Agency FB" panose="020B0503020202020204" pitchFamily="34" charset="0"/>
                      </a:endParaRPr>
                    </a:p>
                  </a:txBody>
                  <a:tcPr marL="99061" marR="99061" marT="45707" marB="45707"/>
                </a:tc>
                <a:extLst>
                  <a:ext uri="{0D108BD9-81ED-4DB2-BD59-A6C34878D82A}">
                    <a16:rowId xmlns:a16="http://schemas.microsoft.com/office/drawing/2014/main" val="10002"/>
                  </a:ext>
                </a:extLst>
              </a:tr>
              <a:tr h="276145">
                <a:tc>
                  <a:txBody>
                    <a:bodyPr/>
                    <a:lstStyle/>
                    <a:p>
                      <a:r>
                        <a:rPr lang="nb-NO" sz="1200" b="1" dirty="0">
                          <a:latin typeface="Agency FB" panose="020B0503020202020204" pitchFamily="34" charset="0"/>
                        </a:rPr>
                        <a:t>HVORDAN</a:t>
                      </a:r>
                    </a:p>
                  </a:txBody>
                  <a:tcPr marL="99061" marR="99061" marT="45707" marB="45707"/>
                </a:tc>
                <a:tc>
                  <a:txBody>
                    <a:bodyPr/>
                    <a:lstStyle/>
                    <a:p>
                      <a:r>
                        <a:rPr lang="nb-NO" sz="1200" b="1" dirty="0">
                          <a:latin typeface="Agency FB" panose="020B0503020202020204" pitchFamily="34" charset="0"/>
                        </a:rPr>
                        <a:t>HVORDAN</a:t>
                      </a:r>
                    </a:p>
                  </a:txBody>
                  <a:tcPr marL="99061" marR="99061" marT="45707" marB="45707"/>
                </a:tc>
                <a:tc>
                  <a:txBody>
                    <a:bodyPr/>
                    <a:lstStyle/>
                    <a:p>
                      <a:r>
                        <a:rPr lang="nb-NO" sz="1200" b="1" dirty="0">
                          <a:latin typeface="Agency FB" panose="020B0503020202020204" pitchFamily="34" charset="0"/>
                        </a:rPr>
                        <a:t>HVORDAN</a:t>
                      </a:r>
                    </a:p>
                  </a:txBody>
                  <a:tcPr marL="99061" marR="99061" marT="45707" marB="45707"/>
                </a:tc>
                <a:extLst>
                  <a:ext uri="{0D108BD9-81ED-4DB2-BD59-A6C34878D82A}">
                    <a16:rowId xmlns:a16="http://schemas.microsoft.com/office/drawing/2014/main" val="10005"/>
                  </a:ext>
                </a:extLst>
              </a:tr>
              <a:tr h="1005814">
                <a:tc>
                  <a:txBody>
                    <a:bodyPr/>
                    <a:lstStyle/>
                    <a:p>
                      <a:r>
                        <a:rPr lang="nb-NO" sz="1200" dirty="0">
                          <a:latin typeface="Agency FB" panose="020B0503020202020204" pitchFamily="34" charset="0"/>
                        </a:rPr>
                        <a:t>Fast utetid hver dag</a:t>
                      </a:r>
                    </a:p>
                    <a:p>
                      <a:r>
                        <a:rPr lang="nb-NO" sz="1200" dirty="0">
                          <a:latin typeface="Agency FB" panose="020B0503020202020204" pitchFamily="34" charset="0"/>
                        </a:rPr>
                        <a:t>Turer i nærmiljø. </a:t>
                      </a:r>
                    </a:p>
                    <a:p>
                      <a:r>
                        <a:rPr lang="nb-NO" sz="1200" dirty="0">
                          <a:latin typeface="Agency FB" panose="020B0503020202020204" pitchFamily="34" charset="0"/>
                        </a:rPr>
                        <a:t>Ta og føle</a:t>
                      </a:r>
                      <a:r>
                        <a:rPr lang="nb-NO" sz="1200" baseline="0" dirty="0">
                          <a:latin typeface="Agency FB" panose="020B0503020202020204" pitchFamily="34" charset="0"/>
                        </a:rPr>
                        <a:t> på naturmateriell</a:t>
                      </a:r>
                    </a:p>
                  </a:txBody>
                  <a:tcPr marL="99061" marR="99061" marT="45707" marB="45707"/>
                </a:tc>
                <a:tc>
                  <a:txBody>
                    <a:bodyPr/>
                    <a:lstStyle/>
                    <a:p>
                      <a:r>
                        <a:rPr lang="nb-NO" sz="1200" dirty="0">
                          <a:latin typeface="Agency FB" panose="020B0503020202020204" pitchFamily="34" charset="0"/>
                        </a:rPr>
                        <a:t>Bruke</a:t>
                      </a:r>
                      <a:r>
                        <a:rPr lang="nb-NO" sz="1200" baseline="0" dirty="0">
                          <a:latin typeface="Agency FB" panose="020B0503020202020204" pitchFamily="34" charset="0"/>
                        </a:rPr>
                        <a:t> fotgjengerfelt og veiene i nærmiljø,</a:t>
                      </a:r>
                    </a:p>
                    <a:p>
                      <a:r>
                        <a:rPr lang="nb-NO" sz="1200" dirty="0" err="1">
                          <a:latin typeface="Agency FB" panose="020B0503020202020204" pitchFamily="34" charset="0"/>
                        </a:rPr>
                        <a:t>Tarkus</a:t>
                      </a:r>
                      <a:r>
                        <a:rPr lang="nb-NO" sz="1200" dirty="0">
                          <a:latin typeface="Agency FB" panose="020B0503020202020204" pitchFamily="34" charset="0"/>
                        </a:rPr>
                        <a:t> – trafikk</a:t>
                      </a:r>
                    </a:p>
                    <a:p>
                      <a:r>
                        <a:rPr lang="nb-NO" sz="1200" dirty="0" err="1">
                          <a:latin typeface="Agency FB" panose="020B0503020202020204" pitchFamily="34" charset="0"/>
                        </a:rPr>
                        <a:t>Bjørnis</a:t>
                      </a:r>
                      <a:r>
                        <a:rPr lang="nb-NO" sz="1200" dirty="0">
                          <a:latin typeface="Agency FB" panose="020B0503020202020204" pitchFamily="34" charset="0"/>
                        </a:rPr>
                        <a:t> - Brann</a:t>
                      </a:r>
                    </a:p>
                    <a:p>
                      <a:endParaRPr lang="nb-NO" sz="1200" dirty="0">
                        <a:latin typeface="Agency FB" panose="020B0503020202020204" pitchFamily="34" charset="0"/>
                      </a:endParaRPr>
                    </a:p>
                  </a:txBody>
                  <a:tcPr marL="99061" marR="99061" marT="45707" marB="45707"/>
                </a:tc>
                <a:tc>
                  <a:txBody>
                    <a:bodyPr/>
                    <a:lstStyle/>
                    <a:p>
                      <a:r>
                        <a:rPr lang="nb-NO" sz="1200" baseline="0" dirty="0" err="1">
                          <a:latin typeface="Agency FB" panose="020B0503020202020204" pitchFamily="34" charset="0"/>
                        </a:rPr>
                        <a:t>Tarkus</a:t>
                      </a:r>
                      <a:r>
                        <a:rPr lang="nb-NO" sz="1200" baseline="0" dirty="0">
                          <a:latin typeface="Agency FB" panose="020B0503020202020204" pitchFamily="34" charset="0"/>
                        </a:rPr>
                        <a:t> - trafikk</a:t>
                      </a:r>
                    </a:p>
                    <a:p>
                      <a:r>
                        <a:rPr lang="nb-NO" sz="1200" baseline="0" dirty="0">
                          <a:latin typeface="Agency FB" panose="020B0503020202020204" pitchFamily="34" charset="0"/>
                        </a:rPr>
                        <a:t>Barna er med på å velge hvilke stier som brukes</a:t>
                      </a:r>
                    </a:p>
                    <a:p>
                      <a:r>
                        <a:rPr lang="nb-NO" sz="1200" baseline="0" dirty="0">
                          <a:latin typeface="Agency FB" panose="020B0503020202020204" pitchFamily="34" charset="0"/>
                        </a:rPr>
                        <a:t>Besøk på brannstasjonen.</a:t>
                      </a:r>
                      <a:endParaRPr lang="nb-NO" sz="1200" dirty="0">
                        <a:latin typeface="Agency FB" panose="020B0503020202020204" pitchFamily="34" charset="0"/>
                      </a:endParaRPr>
                    </a:p>
                  </a:txBody>
                  <a:tcPr marL="99061" marR="99061" marT="45707" marB="45707"/>
                </a:tc>
                <a:extLst>
                  <a:ext uri="{0D108BD9-81ED-4DB2-BD59-A6C34878D82A}">
                    <a16:rowId xmlns:a16="http://schemas.microsoft.com/office/drawing/2014/main" val="10006"/>
                  </a:ext>
                </a:extLst>
              </a:tr>
              <a:tr h="276145">
                <a:tc>
                  <a:txBody>
                    <a:bodyPr/>
                    <a:lstStyle/>
                    <a:p>
                      <a:r>
                        <a:rPr lang="nb-NO" sz="1200" b="1" dirty="0">
                          <a:latin typeface="Agency FB" panose="020B0503020202020204" pitchFamily="34" charset="0"/>
                        </a:rPr>
                        <a:t>VOKSENROLLEN</a:t>
                      </a:r>
                    </a:p>
                  </a:txBody>
                  <a:tcPr marL="99061" marR="99061" marT="45707" marB="45707"/>
                </a:tc>
                <a:tc>
                  <a:txBody>
                    <a:bodyPr/>
                    <a:lstStyle/>
                    <a:p>
                      <a:r>
                        <a:rPr lang="nb-NO" sz="1200" b="1" dirty="0">
                          <a:latin typeface="Agency FB" panose="020B0503020202020204" pitchFamily="34" charset="0"/>
                        </a:rPr>
                        <a:t>VOKSENROLLEN</a:t>
                      </a:r>
                    </a:p>
                  </a:txBody>
                  <a:tcPr marL="99061" marR="99061" marT="45707" marB="45707"/>
                </a:tc>
                <a:tc>
                  <a:txBody>
                    <a:bodyPr/>
                    <a:lstStyle/>
                    <a:p>
                      <a:r>
                        <a:rPr lang="nb-NO" sz="1200" b="1" dirty="0">
                          <a:latin typeface="Agency FB" panose="020B0503020202020204" pitchFamily="34" charset="0"/>
                        </a:rPr>
                        <a:t>VOKSENROLLEN</a:t>
                      </a:r>
                    </a:p>
                  </a:txBody>
                  <a:tcPr marL="99061" marR="99061" marT="45707" marB="45707"/>
                </a:tc>
                <a:extLst>
                  <a:ext uri="{0D108BD9-81ED-4DB2-BD59-A6C34878D82A}">
                    <a16:rowId xmlns:a16="http://schemas.microsoft.com/office/drawing/2014/main" val="10007"/>
                  </a:ext>
                </a:extLst>
              </a:tr>
              <a:tr h="822934">
                <a:tc>
                  <a:txBody>
                    <a:bodyPr/>
                    <a:lstStyle/>
                    <a:p>
                      <a:r>
                        <a:rPr lang="nb-NO" sz="1200" dirty="0">
                          <a:latin typeface="Agency FB" panose="020B0503020202020204" pitchFamily="34" charset="0"/>
                        </a:rPr>
                        <a:t>Legge til rette for tur og</a:t>
                      </a:r>
                      <a:r>
                        <a:rPr lang="nb-NO" sz="1200" baseline="0" dirty="0">
                          <a:latin typeface="Agency FB" panose="020B0503020202020204" pitchFamily="34" charset="0"/>
                        </a:rPr>
                        <a:t> utelek. </a:t>
                      </a:r>
                      <a:endParaRPr lang="nb-NO" sz="1200" dirty="0">
                        <a:latin typeface="Agency FB" panose="020B0503020202020204" pitchFamily="34" charset="0"/>
                      </a:endParaRPr>
                    </a:p>
                    <a:p>
                      <a:r>
                        <a:rPr lang="nb-NO" sz="1200" dirty="0">
                          <a:latin typeface="Agency FB" panose="020B0503020202020204" pitchFamily="34" charset="0"/>
                        </a:rPr>
                        <a:t>Undre</a:t>
                      </a:r>
                      <a:r>
                        <a:rPr lang="nb-NO" sz="1200" baseline="0" dirty="0">
                          <a:latin typeface="Agency FB" panose="020B0503020202020204" pitchFamily="34" charset="0"/>
                        </a:rPr>
                        <a:t> seg sammen med barna</a:t>
                      </a:r>
                    </a:p>
                  </a:txBody>
                  <a:tcPr marL="99061" marR="99061" marT="45707" marB="45707"/>
                </a:tc>
                <a:tc>
                  <a:txBody>
                    <a:bodyPr/>
                    <a:lstStyle/>
                    <a:p>
                      <a:r>
                        <a:rPr kumimoji="0" lang="nb-NO" sz="1200" b="0" i="0" u="none" strike="noStrike" kern="1200" baseline="0" dirty="0">
                          <a:solidFill>
                            <a:schemeClr val="dk1"/>
                          </a:solidFill>
                          <a:latin typeface="Agency FB" panose="020B0503020202020204" pitchFamily="34" charset="0"/>
                          <a:ea typeface="+mn-ea"/>
                          <a:cs typeface="+mn-cs"/>
                        </a:rPr>
                        <a:t>Sørge for at barna erfarer at deres valg og handlinger kan påvirke situasjonen både for dem selv og for andre</a:t>
                      </a:r>
                      <a:endParaRPr lang="nb-NO" sz="1200" dirty="0">
                        <a:latin typeface="Agency FB" panose="020B0503020202020204" pitchFamily="34" charset="0"/>
                      </a:endParaRPr>
                    </a:p>
                  </a:txBody>
                  <a:tcPr marL="99061" marR="99061" marT="45707" marB="45707"/>
                </a:tc>
                <a:tc>
                  <a:txBody>
                    <a:bodyPr/>
                    <a:lstStyle/>
                    <a:p>
                      <a:r>
                        <a:rPr kumimoji="0" lang="nb-NO" sz="1200" b="0" i="0" u="none" strike="noStrike" kern="1200" baseline="0" dirty="0">
                          <a:solidFill>
                            <a:schemeClr val="dk1"/>
                          </a:solidFill>
                          <a:latin typeface="Agency FB" panose="020B0503020202020204" pitchFamily="34" charset="0"/>
                          <a:ea typeface="+mn-ea"/>
                          <a:cs typeface="+mn-cs"/>
                        </a:rPr>
                        <a:t>Gi barna begynnende kunnskap om betydningen av menneske- rettighetene, spesielt barnekonvensjonen</a:t>
                      </a:r>
                      <a:br>
                        <a:rPr kumimoji="0" lang="nb-NO" sz="1200" b="0" i="0" u="none" strike="noStrike" kern="1200" baseline="0" dirty="0">
                          <a:solidFill>
                            <a:schemeClr val="dk1"/>
                          </a:solidFill>
                          <a:latin typeface="Agency FB" panose="020B0503020202020204" pitchFamily="34" charset="0"/>
                          <a:ea typeface="+mn-ea"/>
                          <a:cs typeface="+mn-cs"/>
                        </a:rPr>
                      </a:br>
                      <a:r>
                        <a:rPr kumimoji="0" lang="nb-NO" sz="1200" b="0" i="0" u="none" strike="noStrike" kern="1200" baseline="0" dirty="0">
                          <a:solidFill>
                            <a:schemeClr val="dk1"/>
                          </a:solidFill>
                          <a:latin typeface="Agency FB" panose="020B0503020202020204" pitchFamily="34" charset="0"/>
                          <a:ea typeface="+mn-ea"/>
                          <a:cs typeface="+mn-cs"/>
                        </a:rPr>
                        <a:t>La barna medvirke. </a:t>
                      </a:r>
                      <a:endParaRPr lang="nb-NO" sz="1200" dirty="0">
                        <a:latin typeface="Agency FB" panose="020B0503020202020204" pitchFamily="34" charset="0"/>
                      </a:endParaRPr>
                    </a:p>
                  </a:txBody>
                  <a:tcPr marL="99061" marR="99061" marT="45707" marB="45707"/>
                </a:tc>
                <a:extLst>
                  <a:ext uri="{0D108BD9-81ED-4DB2-BD59-A6C34878D82A}">
                    <a16:rowId xmlns:a16="http://schemas.microsoft.com/office/drawing/2014/main" val="10008"/>
                  </a:ext>
                </a:extLst>
              </a:tr>
            </a:tbl>
          </a:graphicData>
        </a:graphic>
      </p:graphicFrame>
      <p:pic>
        <p:nvPicPr>
          <p:cNvPr id="5" name="Picture 1">
            <a:extLst>
              <a:ext uri="{FF2B5EF4-FFF2-40B4-BE49-F238E27FC236}">
                <a16:creationId xmlns:a16="http://schemas.microsoft.com/office/drawing/2014/main" id="{4D57EBC7-8D02-4C9E-989F-E3E5A8078245}"/>
              </a:ext>
            </a:extLst>
          </p:cNvPr>
          <p:cNvPicPr>
            <a:picLocks noChangeAspect="1" noChangeArrowheads="1"/>
          </p:cNvPicPr>
          <p:nvPr/>
        </p:nvPicPr>
        <p:blipFill>
          <a:blip r:embed="rId3" r:link="rId5">
            <a:alphaModFix amt="85000"/>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86794" y="429139"/>
            <a:ext cx="1153838" cy="985803"/>
          </a:xfrm>
          <a:prstGeom prst="rect">
            <a:avLst/>
          </a:prstGeom>
          <a:noFill/>
          <a:extLst>
            <a:ext uri="{909E8E84-426E-40DD-AFC4-6F175D3DCCD1}">
              <a14:hiddenFill xmlns:a14="http://schemas.microsoft.com/office/drawing/2010/main">
                <a:solidFill>
                  <a:srgbClr val="FFFFFF"/>
                </a:solidFill>
              </a14:hiddenFill>
            </a:ext>
          </a:extLst>
        </p:spPr>
      </p:pic>
      <p:sp>
        <p:nvSpPr>
          <p:cNvPr id="2" name="Plassholder for lysbildenummer 1">
            <a:extLst>
              <a:ext uri="{FF2B5EF4-FFF2-40B4-BE49-F238E27FC236}">
                <a16:creationId xmlns:a16="http://schemas.microsoft.com/office/drawing/2014/main" id="{DCE01A5C-E929-CCD7-F886-62FC665745A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994082-BC8B-4A44-A945-BDB9C572A46A}" type="slidenum">
              <a:rPr kumimoji="0" lang="nb-NO" altLang="nb-NO"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nb-NO" altLang="nb-NO"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57701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tel 1"/>
          <p:cNvSpPr>
            <a:spLocks noGrp="1"/>
          </p:cNvSpPr>
          <p:nvPr>
            <p:ph type="title"/>
          </p:nvPr>
        </p:nvSpPr>
        <p:spPr>
          <a:xfrm>
            <a:off x="1063713" y="235207"/>
            <a:ext cx="8321040" cy="1371600"/>
          </a:xfrm>
        </p:spPr>
        <p:txBody>
          <a:bodyPr>
            <a:normAutofit fontScale="90000"/>
          </a:bodyPr>
          <a:lstStyle/>
          <a:p>
            <a:pPr algn="ctr" eaLnBrk="1" hangingPunct="1"/>
            <a:r>
              <a:rPr lang="nb-NO" altLang="nb-NO" sz="3600" dirty="0"/>
              <a:t>FAGOMRÅDET       </a:t>
            </a:r>
            <a:br>
              <a:rPr lang="nb-NO" altLang="nb-NO" sz="3600" dirty="0"/>
            </a:br>
            <a:r>
              <a:rPr lang="nb-NO" altLang="nb-NO" sz="3600" dirty="0"/>
              <a:t>        </a:t>
            </a:r>
            <a:r>
              <a:rPr lang="nb-NO" altLang="nb-NO" dirty="0"/>
              <a:t>KOMMUNIKASJON,</a:t>
            </a:r>
            <a:r>
              <a:rPr lang="nb-NO" altLang="nb-NO" sz="3600" dirty="0"/>
              <a:t> SPRÅK OG TEKST</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498301272"/>
              </p:ext>
            </p:extLst>
          </p:nvPr>
        </p:nvGraphicFramePr>
        <p:xfrm>
          <a:off x="506413" y="1412875"/>
          <a:ext cx="8904288" cy="4860159"/>
        </p:xfrm>
        <a:graphic>
          <a:graphicData uri="http://schemas.openxmlformats.org/drawingml/2006/table">
            <a:tbl>
              <a:tblPr firstRow="1" bandRow="1">
                <a:tableStyleId>{5C22544A-7EE6-4342-B048-85BDC9FD1C3A}</a:tableStyleId>
              </a:tblPr>
              <a:tblGrid>
                <a:gridCol w="2968096">
                  <a:extLst>
                    <a:ext uri="{9D8B030D-6E8A-4147-A177-3AD203B41FA5}">
                      <a16:colId xmlns:a16="http://schemas.microsoft.com/office/drawing/2014/main" val="20000"/>
                    </a:ext>
                  </a:extLst>
                </a:gridCol>
                <a:gridCol w="2968096">
                  <a:extLst>
                    <a:ext uri="{9D8B030D-6E8A-4147-A177-3AD203B41FA5}">
                      <a16:colId xmlns:a16="http://schemas.microsoft.com/office/drawing/2014/main" val="20001"/>
                    </a:ext>
                  </a:extLst>
                </a:gridCol>
                <a:gridCol w="2968096">
                  <a:extLst>
                    <a:ext uri="{9D8B030D-6E8A-4147-A177-3AD203B41FA5}">
                      <a16:colId xmlns:a16="http://schemas.microsoft.com/office/drawing/2014/main" val="20002"/>
                    </a:ext>
                  </a:extLst>
                </a:gridCol>
              </a:tblGrid>
              <a:tr h="287933">
                <a:tc gridSpan="3">
                  <a:txBody>
                    <a:bodyPr/>
                    <a:lstStyle/>
                    <a:p>
                      <a:r>
                        <a:rPr lang="nb-NO" sz="1200" b="1" i="0" dirty="0">
                          <a:latin typeface="Agency FB" panose="020B0503020202020204" pitchFamily="34" charset="0"/>
                        </a:rPr>
                        <a:t>Mål: La barna få varierte og rike erfaringer</a:t>
                      </a:r>
                      <a:r>
                        <a:rPr lang="nb-NO" sz="1200" b="1" i="0" baseline="0" dirty="0">
                          <a:latin typeface="Agency FB" panose="020B0503020202020204" pitchFamily="34" charset="0"/>
                        </a:rPr>
                        <a:t> med kommunikasjon, språk og tekst, gjennom et språkstimulerende miljø.</a:t>
                      </a:r>
                      <a:endParaRPr lang="nb-NO" sz="1200" b="1" i="0" dirty="0">
                        <a:latin typeface="Agency FB" panose="020B0503020202020204" pitchFamily="34" charset="0"/>
                      </a:endParaRPr>
                    </a:p>
                  </a:txBody>
                  <a:tcPr marL="99061" marR="99061" marT="45723" marB="45723"/>
                </a:tc>
                <a:tc hMerge="1">
                  <a:txBody>
                    <a:bodyPr/>
                    <a:lstStyle/>
                    <a:p>
                      <a:endParaRPr lang="nb-NO" dirty="0"/>
                    </a:p>
                  </a:txBody>
                  <a:tcPr/>
                </a:tc>
                <a:tc hMerge="1">
                  <a:txBody>
                    <a:bodyPr/>
                    <a:lstStyle/>
                    <a:p>
                      <a:endParaRPr lang="nb-NO"/>
                    </a:p>
                  </a:txBody>
                  <a:tcPr/>
                </a:tc>
                <a:extLst>
                  <a:ext uri="{0D108BD9-81ED-4DB2-BD59-A6C34878D82A}">
                    <a16:rowId xmlns:a16="http://schemas.microsoft.com/office/drawing/2014/main" val="10000"/>
                  </a:ext>
                </a:extLst>
              </a:tr>
              <a:tr h="457228">
                <a:tc>
                  <a:txBody>
                    <a:bodyPr/>
                    <a:lstStyle/>
                    <a:p>
                      <a:r>
                        <a:rPr lang="nb-NO" sz="1200" b="1" dirty="0">
                          <a:latin typeface="Agency FB" panose="020B0503020202020204" pitchFamily="34" charset="0"/>
                        </a:rPr>
                        <a:t>Småbarna</a:t>
                      </a:r>
                    </a:p>
                    <a:p>
                      <a:r>
                        <a:rPr lang="nb-NO" sz="1200" b="1" dirty="0">
                          <a:latin typeface="Agency FB" panose="020B0503020202020204" pitchFamily="34" charset="0"/>
                        </a:rPr>
                        <a:t>Får</a:t>
                      </a:r>
                      <a:r>
                        <a:rPr lang="nb-NO" sz="1200" b="1" baseline="0" dirty="0">
                          <a:latin typeface="Agency FB" panose="020B0503020202020204" pitchFamily="34" charset="0"/>
                        </a:rPr>
                        <a:t> erfaring med:</a:t>
                      </a:r>
                      <a:endParaRPr lang="nb-NO" sz="1200" b="1" dirty="0">
                        <a:latin typeface="Agency FB" panose="020B0503020202020204" pitchFamily="34" charset="0"/>
                      </a:endParaRPr>
                    </a:p>
                  </a:txBody>
                  <a:tcPr marL="99061" marR="99061" marT="45723" marB="45723"/>
                </a:tc>
                <a:tc>
                  <a:txBody>
                    <a:bodyPr/>
                    <a:lstStyle/>
                    <a:p>
                      <a:r>
                        <a:rPr lang="nb-NO" sz="1200" b="1" dirty="0">
                          <a:latin typeface="Agency FB" panose="020B0503020202020204" pitchFamily="34" charset="0"/>
                        </a:rPr>
                        <a:t>Stor avdeling</a:t>
                      </a:r>
                    </a:p>
                    <a:p>
                      <a:r>
                        <a:rPr lang="nb-NO" sz="1200" b="1" dirty="0">
                          <a:latin typeface="Agency FB" panose="020B0503020202020204" pitchFamily="34" charset="0"/>
                        </a:rPr>
                        <a:t>Får</a:t>
                      </a:r>
                      <a:r>
                        <a:rPr lang="nb-NO" sz="1200" b="1" baseline="0" dirty="0">
                          <a:latin typeface="Agency FB" panose="020B0503020202020204" pitchFamily="34" charset="0"/>
                        </a:rPr>
                        <a:t> erfaring med:</a:t>
                      </a:r>
                      <a:endParaRPr lang="nb-NO" sz="1200" b="1" dirty="0">
                        <a:latin typeface="Agency FB" panose="020B0503020202020204" pitchFamily="34" charset="0"/>
                      </a:endParaRPr>
                    </a:p>
                  </a:txBody>
                  <a:tcPr marL="99061" marR="99061" marT="45723" marB="45723"/>
                </a:tc>
                <a:tc>
                  <a:txBody>
                    <a:bodyPr/>
                    <a:lstStyle/>
                    <a:p>
                      <a:r>
                        <a:rPr lang="nb-NO" sz="1200" b="1" baseline="0">
                          <a:latin typeface="Agency FB" panose="020B0503020202020204" pitchFamily="34" charset="0"/>
                        </a:rPr>
                        <a:t>Skolegruppa</a:t>
                      </a:r>
                      <a:endParaRPr lang="nb-NO" sz="1200" b="1" baseline="0" dirty="0">
                        <a:latin typeface="Agency FB" panose="020B0503020202020204" pitchFamily="34" charset="0"/>
                      </a:endParaRPr>
                    </a:p>
                    <a:p>
                      <a:r>
                        <a:rPr lang="nb-NO" sz="1200" b="1" baseline="0" dirty="0">
                          <a:latin typeface="Agency FB" panose="020B0503020202020204" pitchFamily="34" charset="0"/>
                        </a:rPr>
                        <a:t>Får erfaring med:</a:t>
                      </a:r>
                      <a:endParaRPr lang="nb-NO" sz="1200" b="1" dirty="0">
                        <a:latin typeface="Agency FB" panose="020B0503020202020204" pitchFamily="34" charset="0"/>
                      </a:endParaRPr>
                    </a:p>
                  </a:txBody>
                  <a:tcPr marL="99061" marR="99061" marT="45723" marB="45723"/>
                </a:tc>
                <a:extLst>
                  <a:ext uri="{0D108BD9-81ED-4DB2-BD59-A6C34878D82A}">
                    <a16:rowId xmlns:a16="http://schemas.microsoft.com/office/drawing/2014/main" val="10001"/>
                  </a:ext>
                </a:extLst>
              </a:tr>
              <a:tr h="1371685">
                <a:tc>
                  <a:txBody>
                    <a:bodyPr/>
                    <a:lstStyle/>
                    <a:p>
                      <a:r>
                        <a:rPr lang="nb-NO" sz="1200" baseline="0" dirty="0">
                          <a:latin typeface="Agency FB" panose="020B0503020202020204" pitchFamily="34" charset="0"/>
                        </a:rPr>
                        <a:t>Peke og billedbøker, sanger, rim og regler.</a:t>
                      </a:r>
                    </a:p>
                    <a:p>
                      <a:r>
                        <a:rPr lang="nb-NO" sz="1200" baseline="0" dirty="0">
                          <a:latin typeface="Agency FB" panose="020B0503020202020204" pitchFamily="34" charset="0"/>
                        </a:rPr>
                        <a:t>Veiledning i lek og samspill. Øve på kommunikasjon og konfliktløsning og kommunikasjon. </a:t>
                      </a:r>
                    </a:p>
                    <a:p>
                      <a:r>
                        <a:rPr lang="nb-NO" sz="1200" baseline="0" dirty="0">
                          <a:latin typeface="Agency FB" panose="020B0503020202020204" pitchFamily="34" charset="0"/>
                        </a:rPr>
                        <a:t>Kroppsspråk</a:t>
                      </a:r>
                    </a:p>
                    <a:p>
                      <a:r>
                        <a:rPr lang="nb-NO" sz="1200" baseline="0" dirty="0">
                          <a:latin typeface="Agency FB" panose="020B0503020202020204" pitchFamily="34" charset="0"/>
                        </a:rPr>
                        <a:t>Besøk på bokbussen</a:t>
                      </a:r>
                    </a:p>
                    <a:p>
                      <a:r>
                        <a:rPr lang="nb-NO" sz="1200" baseline="0" dirty="0">
                          <a:latin typeface="Agency FB" panose="020B0503020202020204" pitchFamily="34" charset="0"/>
                        </a:rPr>
                        <a:t>Nye ord og uttrykk </a:t>
                      </a:r>
                    </a:p>
                    <a:p>
                      <a:r>
                        <a:rPr lang="nb-NO" sz="1200" baseline="0" dirty="0">
                          <a:latin typeface="Agency FB" panose="020B0503020202020204" pitchFamily="34" charset="0"/>
                        </a:rPr>
                        <a:t>Frilek</a:t>
                      </a:r>
                    </a:p>
                  </a:txBody>
                  <a:tcPr marL="99061" marR="99061" marT="45723" marB="45723"/>
                </a:tc>
                <a:tc>
                  <a:txBody>
                    <a:bodyPr/>
                    <a:lstStyle/>
                    <a:p>
                      <a:r>
                        <a:rPr lang="nb-NO" sz="1200" dirty="0">
                          <a:latin typeface="Agency FB" panose="020B0503020202020204" pitchFamily="34" charset="0"/>
                        </a:rPr>
                        <a:t>Billedbøker</a:t>
                      </a:r>
                      <a:r>
                        <a:rPr lang="nb-NO" sz="1200" baseline="0" dirty="0">
                          <a:latin typeface="Agency FB" panose="020B0503020202020204" pitchFamily="34" charset="0"/>
                        </a:rPr>
                        <a:t> med tekst, eventyrfortellinger</a:t>
                      </a:r>
                    </a:p>
                    <a:p>
                      <a:r>
                        <a:rPr lang="nb-NO" sz="1200" baseline="0" dirty="0">
                          <a:latin typeface="Agency FB" panose="020B0503020202020204" pitchFamily="34" charset="0"/>
                        </a:rPr>
                        <a:t>Sang, rim og regler</a:t>
                      </a:r>
                    </a:p>
                    <a:p>
                      <a:r>
                        <a:rPr lang="nb-NO" sz="1200" baseline="0" dirty="0">
                          <a:latin typeface="Agency FB" panose="020B0503020202020204" pitchFamily="34" charset="0"/>
                        </a:rPr>
                        <a:t>Bibliotekbesøk </a:t>
                      </a:r>
                    </a:p>
                    <a:p>
                      <a:r>
                        <a:rPr lang="nb-NO" sz="1200" baseline="0" dirty="0">
                          <a:latin typeface="Agency FB" panose="020B0503020202020204" pitchFamily="34" charset="0"/>
                        </a:rPr>
                        <a:t>Rollelek/frilek</a:t>
                      </a:r>
                    </a:p>
                    <a:p>
                      <a:r>
                        <a:rPr lang="nb-NO" sz="1200" baseline="0" dirty="0">
                          <a:latin typeface="Agency FB" panose="020B0503020202020204" pitchFamily="34" charset="0"/>
                        </a:rPr>
                        <a:t>Lekeskriving</a:t>
                      </a:r>
                    </a:p>
                    <a:p>
                      <a:r>
                        <a:rPr lang="nb-NO" sz="1200" baseline="0" dirty="0">
                          <a:latin typeface="Agency FB" panose="020B0503020202020204" pitchFamily="34" charset="0"/>
                        </a:rPr>
                        <a:t>Kjenne igjen sitt eget navn, begynne å skrive.</a:t>
                      </a:r>
                    </a:p>
                    <a:p>
                      <a:r>
                        <a:rPr lang="nb-NO" sz="1200" dirty="0">
                          <a:latin typeface="Agency FB" panose="020B0503020202020204" pitchFamily="34" charset="0"/>
                        </a:rPr>
                        <a:t>Samtaler - konfliktløsning</a:t>
                      </a:r>
                    </a:p>
                  </a:txBody>
                  <a:tcPr marL="99061" marR="99061" marT="45723" marB="45723"/>
                </a:tc>
                <a:tc>
                  <a:txBody>
                    <a:bodyPr/>
                    <a:lstStyle/>
                    <a:p>
                      <a:r>
                        <a:rPr lang="nb-NO" sz="1200" dirty="0">
                          <a:latin typeface="Agency FB" panose="020B0503020202020204" pitchFamily="34" charset="0"/>
                        </a:rPr>
                        <a:t>Bøker</a:t>
                      </a:r>
                      <a:r>
                        <a:rPr lang="nb-NO" sz="1200" baseline="0" dirty="0">
                          <a:latin typeface="Agency FB" panose="020B0503020202020204" pitchFamily="34" charset="0"/>
                        </a:rPr>
                        <a:t> med tekst</a:t>
                      </a:r>
                      <a:endParaRPr lang="nb-NO" sz="1200" dirty="0">
                        <a:latin typeface="Agency FB" panose="020B0503020202020204" pitchFamily="34" charset="0"/>
                      </a:endParaRPr>
                    </a:p>
                    <a:p>
                      <a:r>
                        <a:rPr lang="nb-NO" sz="1200" dirty="0">
                          <a:latin typeface="Agency FB" panose="020B0503020202020204" pitchFamily="34" charset="0"/>
                        </a:rPr>
                        <a:t>Førskolegrupper</a:t>
                      </a:r>
                    </a:p>
                    <a:p>
                      <a:r>
                        <a:rPr lang="nb-NO" sz="1200" dirty="0">
                          <a:latin typeface="Agency FB" panose="020B0503020202020204" pitchFamily="34" charset="0"/>
                        </a:rPr>
                        <a:t>Tekstskaping – lage historier</a:t>
                      </a:r>
                    </a:p>
                    <a:p>
                      <a:r>
                        <a:rPr lang="nb-NO" sz="1200" dirty="0">
                          <a:latin typeface="Agency FB" panose="020B0503020202020204" pitchFamily="34" charset="0"/>
                        </a:rPr>
                        <a:t>Skrive sitt</a:t>
                      </a:r>
                      <a:r>
                        <a:rPr lang="nb-NO" sz="1200" baseline="0" dirty="0">
                          <a:latin typeface="Agency FB" panose="020B0503020202020204" pitchFamily="34" charset="0"/>
                        </a:rPr>
                        <a:t> eget navn og prøve på andres</a:t>
                      </a:r>
                      <a:endParaRPr lang="nb-NO" sz="1200" dirty="0">
                        <a:latin typeface="Agency FB" panose="020B0503020202020204" pitchFamily="34" charset="0"/>
                      </a:endParaRPr>
                    </a:p>
                  </a:txBody>
                  <a:tcPr marL="99061" marR="99061" marT="45723" marB="45723"/>
                </a:tc>
                <a:extLst>
                  <a:ext uri="{0D108BD9-81ED-4DB2-BD59-A6C34878D82A}">
                    <a16:rowId xmlns:a16="http://schemas.microsoft.com/office/drawing/2014/main" val="10002"/>
                  </a:ext>
                </a:extLst>
              </a:tr>
              <a:tr h="274337">
                <a:tc>
                  <a:txBody>
                    <a:bodyPr/>
                    <a:lstStyle/>
                    <a:p>
                      <a:r>
                        <a:rPr lang="nb-NO" sz="1200" b="1" dirty="0">
                          <a:latin typeface="Agency FB" panose="020B0503020202020204" pitchFamily="34" charset="0"/>
                        </a:rPr>
                        <a:t>HVORDAN</a:t>
                      </a:r>
                    </a:p>
                  </a:txBody>
                  <a:tcPr marL="99061" marR="99061" marT="45723" marB="45723"/>
                </a:tc>
                <a:tc>
                  <a:txBody>
                    <a:bodyPr/>
                    <a:lstStyle/>
                    <a:p>
                      <a:r>
                        <a:rPr lang="nb-NO" sz="1200" b="1" dirty="0">
                          <a:latin typeface="Agency FB" panose="020B0503020202020204" pitchFamily="34" charset="0"/>
                        </a:rPr>
                        <a:t>HVORDAN</a:t>
                      </a:r>
                    </a:p>
                  </a:txBody>
                  <a:tcPr marL="99061" marR="99061" marT="45723" marB="45723"/>
                </a:tc>
                <a:tc>
                  <a:txBody>
                    <a:bodyPr/>
                    <a:lstStyle/>
                    <a:p>
                      <a:r>
                        <a:rPr lang="nb-NO" sz="1200" b="1" dirty="0">
                          <a:latin typeface="Agency FB" panose="020B0503020202020204" pitchFamily="34" charset="0"/>
                        </a:rPr>
                        <a:t>HVORDAN</a:t>
                      </a:r>
                      <a:endParaRPr lang="nb-NO" sz="1200" dirty="0">
                        <a:latin typeface="Agency FB" panose="020B0503020202020204" pitchFamily="34" charset="0"/>
                      </a:endParaRPr>
                    </a:p>
                  </a:txBody>
                  <a:tcPr marL="99061" marR="99061" marT="45723" marB="45723"/>
                </a:tc>
                <a:extLst>
                  <a:ext uri="{0D108BD9-81ED-4DB2-BD59-A6C34878D82A}">
                    <a16:rowId xmlns:a16="http://schemas.microsoft.com/office/drawing/2014/main" val="10005"/>
                  </a:ext>
                </a:extLst>
              </a:tr>
              <a:tr h="1188793">
                <a:tc>
                  <a:txBody>
                    <a:bodyPr/>
                    <a:lstStyle/>
                    <a:p>
                      <a:r>
                        <a:rPr lang="nb-NO" sz="1200" dirty="0">
                          <a:latin typeface="Agency FB" panose="020B0503020202020204" pitchFamily="34" charset="0"/>
                        </a:rPr>
                        <a:t>Samling</a:t>
                      </a:r>
                      <a:r>
                        <a:rPr lang="nb-NO" sz="1200" baseline="0" dirty="0">
                          <a:latin typeface="Agency FB" panose="020B0503020202020204" pitchFamily="34" charset="0"/>
                        </a:rPr>
                        <a:t> med sang, regler, samtaler, fortelling og lesing. Bruk av bøker og samtaler spontant i løpet av dagen.</a:t>
                      </a:r>
                    </a:p>
                    <a:p>
                      <a:r>
                        <a:rPr lang="nb-NO" sz="1200" baseline="0" dirty="0">
                          <a:latin typeface="Agency FB" panose="020B0503020202020204" pitchFamily="34" charset="0"/>
                        </a:rPr>
                        <a:t>Begrepslæring</a:t>
                      </a:r>
                    </a:p>
                    <a:p>
                      <a:r>
                        <a:rPr lang="nb-NO" sz="1200" baseline="0" dirty="0">
                          <a:latin typeface="Agency FB" panose="020B0503020202020204" pitchFamily="34" charset="0"/>
                        </a:rPr>
                        <a:t>Fokusord/temaarbeid</a:t>
                      </a:r>
                    </a:p>
                    <a:p>
                      <a:endParaRPr lang="nb-NO" sz="1200" dirty="0">
                        <a:latin typeface="Agency FB" panose="020B0503020202020204" pitchFamily="34" charset="0"/>
                      </a:endParaRPr>
                    </a:p>
                  </a:txBody>
                  <a:tcPr marL="99061" marR="99061" marT="45723" marB="45723"/>
                </a:tc>
                <a:tc>
                  <a:txBody>
                    <a:bodyPr/>
                    <a:lstStyle/>
                    <a:p>
                      <a:r>
                        <a:rPr lang="nb-NO" sz="1200" baseline="0" dirty="0">
                          <a:latin typeface="Agency FB" panose="020B0503020202020204" pitchFamily="34" charset="0"/>
                        </a:rPr>
                        <a:t>Samlingsstund, lesestund hver dag, smågrupper eller spontant når barna eller voksne viser initiativ til det.</a:t>
                      </a:r>
                    </a:p>
                    <a:p>
                      <a:r>
                        <a:rPr kumimoji="0" lang="nb-NO" sz="1200" b="0" i="0" u="none" strike="noStrike" kern="1200" baseline="0" dirty="0">
                          <a:solidFill>
                            <a:schemeClr val="dk1"/>
                          </a:solidFill>
                          <a:latin typeface="Agency FB" panose="020B0503020202020204" pitchFamily="34" charset="0"/>
                          <a:ea typeface="+mn-ea"/>
                          <a:cs typeface="+mn-cs"/>
                        </a:rPr>
                        <a:t>Samtale om opplevelser, tanker og følelser. </a:t>
                      </a:r>
                    </a:p>
                    <a:p>
                      <a:r>
                        <a:rPr lang="nb-NO" sz="1200" dirty="0">
                          <a:latin typeface="Agency FB" panose="020B0503020202020204" pitchFamily="34" charset="0"/>
                        </a:rPr>
                        <a:t>Lytte til lyder og rytme</a:t>
                      </a:r>
                      <a:r>
                        <a:rPr lang="nb-NO" sz="1200" baseline="0" dirty="0">
                          <a:latin typeface="Agency FB" panose="020B0503020202020204" pitchFamily="34" charset="0"/>
                        </a:rPr>
                        <a:t> i språket.</a:t>
                      </a:r>
                    </a:p>
                    <a:p>
                      <a:r>
                        <a:rPr lang="nb-NO" sz="1200" baseline="0" dirty="0">
                          <a:latin typeface="Agency FB" panose="020B0503020202020204" pitchFamily="34" charset="0"/>
                        </a:rPr>
                        <a:t>Oppleve at konflikter kan løses ved hjelp av språk.</a:t>
                      </a:r>
                      <a:endParaRPr lang="nb-NO" sz="1200" dirty="0">
                        <a:latin typeface="Agency FB" panose="020B0503020202020204" pitchFamily="34" charset="0"/>
                      </a:endParaRPr>
                    </a:p>
                  </a:txBody>
                  <a:tcPr marL="99061" marR="99061" marT="45723" marB="45723"/>
                </a:tc>
                <a:tc>
                  <a:txBody>
                    <a:bodyPr/>
                    <a:lstStyle/>
                    <a:p>
                      <a:r>
                        <a:rPr lang="nb-NO" sz="1200" baseline="0" dirty="0">
                          <a:latin typeface="Agency FB" panose="020B0503020202020204" pitchFamily="34" charset="0"/>
                        </a:rPr>
                        <a:t>Bruk av forberedt metodisk opplegg, spill, lek, samtaler og lesing. </a:t>
                      </a:r>
                      <a:r>
                        <a:rPr lang="nb-NO" sz="1200" dirty="0">
                          <a:latin typeface="Agency FB" panose="020B0503020202020204" pitchFamily="34" charset="0"/>
                        </a:rPr>
                        <a:t>Leser bøker</a:t>
                      </a:r>
                      <a:r>
                        <a:rPr lang="nb-NO" sz="1200" baseline="0" dirty="0">
                          <a:latin typeface="Agency FB" panose="020B0503020202020204" pitchFamily="34" charset="0"/>
                        </a:rPr>
                        <a:t> også uten bilder.</a:t>
                      </a:r>
                    </a:p>
                    <a:p>
                      <a:pPr marL="0" marR="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baseline="0" dirty="0">
                          <a:solidFill>
                            <a:schemeClr val="dk1"/>
                          </a:solidFill>
                          <a:latin typeface="Agency FB" panose="020B0503020202020204" pitchFamily="34" charset="0"/>
                          <a:ea typeface="+mn-ea"/>
                          <a:cs typeface="+mn-cs"/>
                        </a:rPr>
                        <a:t>La barn møte symboler som bokstaver og tall i daglige sammenhenger.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baseline="0" dirty="0">
                          <a:solidFill>
                            <a:schemeClr val="dk1"/>
                          </a:solidFill>
                          <a:latin typeface="Agency FB" panose="020B0503020202020204" pitchFamily="34" charset="0"/>
                          <a:ea typeface="+mn-ea"/>
                          <a:cs typeface="+mn-cs"/>
                        </a:rPr>
                        <a:t>Skoleboka - Trampoline</a:t>
                      </a:r>
                      <a:endParaRPr lang="nb-NO" sz="1200" dirty="0">
                        <a:latin typeface="Agency FB" panose="020B0503020202020204" pitchFamily="34" charset="0"/>
                      </a:endParaRPr>
                    </a:p>
                  </a:txBody>
                  <a:tcPr marL="99061" marR="99061" marT="45723" marB="45723"/>
                </a:tc>
                <a:extLst>
                  <a:ext uri="{0D108BD9-81ED-4DB2-BD59-A6C34878D82A}">
                    <a16:rowId xmlns:a16="http://schemas.microsoft.com/office/drawing/2014/main" val="10006"/>
                  </a:ext>
                </a:extLst>
              </a:tr>
              <a:tr h="274337">
                <a:tc>
                  <a:txBody>
                    <a:bodyPr/>
                    <a:lstStyle/>
                    <a:p>
                      <a:r>
                        <a:rPr lang="nb-NO" sz="1200" b="1" dirty="0">
                          <a:latin typeface="Agency FB" panose="020B0503020202020204" pitchFamily="34" charset="0"/>
                        </a:rPr>
                        <a:t>VOKSENROLLEN</a:t>
                      </a:r>
                    </a:p>
                  </a:txBody>
                  <a:tcPr marL="99061" marR="99061" marT="45723" marB="45723"/>
                </a:tc>
                <a:tc>
                  <a:txBody>
                    <a:bodyPr/>
                    <a:lstStyle/>
                    <a:p>
                      <a:r>
                        <a:rPr lang="nb-NO" sz="1200" b="1" dirty="0">
                          <a:latin typeface="Agency FB" panose="020B0503020202020204" pitchFamily="34" charset="0"/>
                        </a:rPr>
                        <a:t>VOKSENROLLEN</a:t>
                      </a:r>
                    </a:p>
                  </a:txBody>
                  <a:tcPr marL="99061" marR="99061"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1" dirty="0">
                          <a:latin typeface="Agency FB" panose="020B0503020202020204" pitchFamily="34" charset="0"/>
                        </a:rPr>
                        <a:t>VOKSENROLLEN</a:t>
                      </a:r>
                    </a:p>
                  </a:txBody>
                  <a:tcPr marL="99061" marR="99061" marT="45723" marB="45723"/>
                </a:tc>
                <a:extLst>
                  <a:ext uri="{0D108BD9-81ED-4DB2-BD59-A6C34878D82A}">
                    <a16:rowId xmlns:a16="http://schemas.microsoft.com/office/drawing/2014/main" val="10007"/>
                  </a:ext>
                </a:extLst>
              </a:tr>
              <a:tr h="823011">
                <a:tc>
                  <a:txBody>
                    <a:bodyPr/>
                    <a:lstStyle/>
                    <a:p>
                      <a:r>
                        <a:rPr lang="nb-NO" sz="1200" dirty="0">
                          <a:latin typeface="Agency FB" panose="020B0503020202020204" pitchFamily="34" charset="0"/>
                        </a:rPr>
                        <a:t>Voksne med gode fang, åpne armer,</a:t>
                      </a:r>
                      <a:r>
                        <a:rPr lang="nb-NO" sz="1200" baseline="0" dirty="0">
                          <a:latin typeface="Agency FB" panose="020B0503020202020204" pitchFamily="34" charset="0"/>
                        </a:rPr>
                        <a:t> interesse for samtalen med barnet, lese- og fortellerglede. Vi synger med den stemmen vi har. Nærvær på gulvet med barna i hverdagssituasjoner.</a:t>
                      </a:r>
                      <a:endParaRPr lang="nb-NO" sz="1200" dirty="0">
                        <a:latin typeface="Agency FB" panose="020B0503020202020204" pitchFamily="34" charset="0"/>
                      </a:endParaRPr>
                    </a:p>
                  </a:txBody>
                  <a:tcPr marL="99061" marR="99061" marT="45723" marB="45723"/>
                </a:tc>
                <a:tc>
                  <a:txBody>
                    <a:bodyPr/>
                    <a:lstStyle/>
                    <a:p>
                      <a:r>
                        <a:rPr kumimoji="0" lang="nb-NO" sz="1200" b="0" i="0" u="none" strike="noStrike" kern="1200" baseline="0" dirty="0">
                          <a:solidFill>
                            <a:schemeClr val="dk1"/>
                          </a:solidFill>
                          <a:latin typeface="Agency FB" panose="020B0503020202020204" pitchFamily="34" charset="0"/>
                          <a:ea typeface="+mn-ea"/>
                          <a:cs typeface="+mn-cs"/>
                        </a:rPr>
                        <a:t>Fremme tillit mellom barn, og mellom barn og voksne slik at barn føler glede ved å kommunisere og trygghet til å benytte ulike språk- og tekstformer i hverdagen. Legge til rette slik at barna har et godt utvalg av bøker med bilder, og få ro til å lese.</a:t>
                      </a:r>
                      <a:endParaRPr lang="nb-NO" sz="1200" dirty="0">
                        <a:latin typeface="Agency FB" panose="020B0503020202020204" pitchFamily="34" charset="0"/>
                      </a:endParaRPr>
                    </a:p>
                  </a:txBody>
                  <a:tcPr marL="99061" marR="99061" marT="45723" marB="45723"/>
                </a:tc>
                <a:tc>
                  <a:txBody>
                    <a:bodyPr/>
                    <a:lstStyle/>
                    <a:p>
                      <a:r>
                        <a:rPr kumimoji="0" lang="nb-NO" sz="1200" b="0" i="0" u="none" strike="noStrike" kern="1200" baseline="0" dirty="0">
                          <a:solidFill>
                            <a:schemeClr val="dk1"/>
                          </a:solidFill>
                          <a:latin typeface="Agency FB" panose="020B0503020202020204" pitchFamily="34" charset="0"/>
                          <a:ea typeface="+mn-ea"/>
                          <a:cs typeface="+mn-cs"/>
                        </a:rPr>
                        <a:t>Støtte barns initiativ når det gjelder å telle, sortere, lese, leke skrive eller til å diktere tekst</a:t>
                      </a:r>
                      <a:endParaRPr lang="nb-NO" sz="1200" dirty="0">
                        <a:latin typeface="Agency FB" panose="020B0503020202020204" pitchFamily="34" charset="0"/>
                      </a:endParaRPr>
                    </a:p>
                  </a:txBody>
                  <a:tcPr marL="99061" marR="99061" marT="45723" marB="45723"/>
                </a:tc>
                <a:extLst>
                  <a:ext uri="{0D108BD9-81ED-4DB2-BD59-A6C34878D82A}">
                    <a16:rowId xmlns:a16="http://schemas.microsoft.com/office/drawing/2014/main" val="10008"/>
                  </a:ext>
                </a:extLst>
              </a:tr>
            </a:tbl>
          </a:graphicData>
        </a:graphic>
      </p:graphicFrame>
      <p:pic>
        <p:nvPicPr>
          <p:cNvPr id="7" name="Picture 1">
            <a:extLst>
              <a:ext uri="{FF2B5EF4-FFF2-40B4-BE49-F238E27FC236}">
                <a16:creationId xmlns:a16="http://schemas.microsoft.com/office/drawing/2014/main" id="{05352932-B96B-4FC6-A303-3A846CAE3A7A}"/>
              </a:ext>
            </a:extLst>
          </p:cNvPr>
          <p:cNvPicPr>
            <a:picLocks noChangeAspect="1" noChangeArrowheads="1"/>
          </p:cNvPicPr>
          <p:nvPr/>
        </p:nvPicPr>
        <p:blipFill>
          <a:blip r:embed="rId3" r:link="rId5">
            <a:alphaModFix amt="85000"/>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86794" y="429139"/>
            <a:ext cx="1153838" cy="985803"/>
          </a:xfrm>
          <a:prstGeom prst="rect">
            <a:avLst/>
          </a:prstGeom>
          <a:noFill/>
          <a:extLst>
            <a:ext uri="{909E8E84-426E-40DD-AFC4-6F175D3DCCD1}">
              <a14:hiddenFill xmlns:a14="http://schemas.microsoft.com/office/drawing/2010/main">
                <a:solidFill>
                  <a:srgbClr val="FFFFFF"/>
                </a:solidFill>
              </a14:hiddenFill>
            </a:ext>
          </a:extLst>
        </p:spPr>
      </p:pic>
      <p:sp>
        <p:nvSpPr>
          <p:cNvPr id="2" name="Plassholder for lysbildenummer 1">
            <a:extLst>
              <a:ext uri="{FF2B5EF4-FFF2-40B4-BE49-F238E27FC236}">
                <a16:creationId xmlns:a16="http://schemas.microsoft.com/office/drawing/2014/main" id="{03723E52-84F1-7465-CF26-E4A7219C0A9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994082-BC8B-4A44-A945-BDB9C572A46A}" type="slidenum">
              <a:rPr kumimoji="0" lang="nb-NO" altLang="nb-NO"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nb-NO" altLang="nb-NO"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5338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Plassholder for tekst 9"/>
          <p:cNvSpPr>
            <a:spLocks noGrp="1"/>
          </p:cNvSpPr>
          <p:nvPr>
            <p:ph type="body" sz="half" idx="4294967295"/>
          </p:nvPr>
        </p:nvSpPr>
        <p:spPr>
          <a:xfrm>
            <a:off x="0" y="1512888"/>
            <a:ext cx="2319338" cy="4824412"/>
          </a:xfrm>
        </p:spPr>
        <p:txBody>
          <a:bodyPr>
            <a:normAutofit/>
          </a:bodyPr>
          <a:lstStyle/>
          <a:p>
            <a:pPr marL="0" indent="0" eaLnBrk="1" hangingPunct="1">
              <a:buNone/>
            </a:pPr>
            <a:r>
              <a:rPr lang="nb-NO" altLang="nb-NO" b="1" dirty="0"/>
              <a:t>SOLSTUA BARNEHAGE</a:t>
            </a:r>
          </a:p>
          <a:p>
            <a:pPr marL="0" indent="0" eaLnBrk="1" hangingPunct="1">
              <a:buNone/>
            </a:pPr>
            <a:r>
              <a:rPr lang="nb-NO" altLang="nb-NO" dirty="0" err="1"/>
              <a:t>Morteveien</a:t>
            </a:r>
            <a:r>
              <a:rPr lang="nb-NO" altLang="nb-NO" dirty="0"/>
              <a:t> 30</a:t>
            </a:r>
          </a:p>
          <a:p>
            <a:pPr marL="0" indent="0" eaLnBrk="1" hangingPunct="1">
              <a:buNone/>
            </a:pPr>
            <a:r>
              <a:rPr lang="nb-NO" altLang="nb-NO" dirty="0"/>
              <a:t>1481 Hagan</a:t>
            </a:r>
          </a:p>
          <a:p>
            <a:pPr marL="0" indent="0" eaLnBrk="1" hangingPunct="1">
              <a:buNone/>
            </a:pPr>
            <a:endParaRPr lang="nb-NO" altLang="nb-NO" dirty="0"/>
          </a:p>
          <a:p>
            <a:pPr marL="0" indent="0" eaLnBrk="1" hangingPunct="1">
              <a:buNone/>
            </a:pPr>
            <a:r>
              <a:rPr lang="nb-NO" altLang="nb-NO" b="1" dirty="0">
                <a:hlinkClick r:id="rId3"/>
              </a:rPr>
              <a:t>Telefonnummer:</a:t>
            </a:r>
            <a:endParaRPr lang="nb-NO" altLang="nb-NO" b="1" dirty="0"/>
          </a:p>
          <a:p>
            <a:pPr eaLnBrk="1" hangingPunct="1"/>
            <a:r>
              <a:rPr lang="nb-NO" altLang="nb-NO" sz="1500" dirty="0"/>
              <a:t>Kontor: 67 06 15 35</a:t>
            </a:r>
          </a:p>
          <a:p>
            <a:pPr eaLnBrk="1" hangingPunct="1"/>
            <a:r>
              <a:rPr lang="nb-NO" altLang="nb-NO" sz="1500" dirty="0"/>
              <a:t>Små: 45 73 62 79</a:t>
            </a:r>
          </a:p>
          <a:p>
            <a:pPr eaLnBrk="1" hangingPunct="1"/>
            <a:r>
              <a:rPr lang="nb-NO" altLang="nb-NO" sz="1500" dirty="0"/>
              <a:t>Store: 45 73 62 07</a:t>
            </a:r>
          </a:p>
          <a:p>
            <a:pPr marL="0" indent="0" eaLnBrk="1" hangingPunct="1">
              <a:buNone/>
            </a:pPr>
            <a:r>
              <a:rPr lang="nb-NO" altLang="nb-NO" sz="1400" b="1" dirty="0"/>
              <a:t>E-post:</a:t>
            </a:r>
          </a:p>
          <a:p>
            <a:pPr marL="0" indent="0" eaLnBrk="1" hangingPunct="1">
              <a:buNone/>
            </a:pPr>
            <a:r>
              <a:rPr lang="nb-NO" altLang="nb-NO" sz="1400" dirty="0"/>
              <a:t>post@solstuabhg.no</a:t>
            </a:r>
          </a:p>
          <a:p>
            <a:pPr marL="0" indent="0" eaLnBrk="1" hangingPunct="1">
              <a:buNone/>
            </a:pPr>
            <a:r>
              <a:rPr lang="nb-NO" altLang="nb-NO" sz="1400" b="1" dirty="0"/>
              <a:t>Nettside:</a:t>
            </a:r>
          </a:p>
          <a:p>
            <a:pPr marL="0" indent="0" eaLnBrk="1" hangingPunct="1">
              <a:buNone/>
            </a:pPr>
            <a:r>
              <a:rPr lang="nb-NO" altLang="nb-NO" sz="1400" u="sng" dirty="0"/>
              <a:t>solstuabarnehage.no</a:t>
            </a:r>
          </a:p>
          <a:p>
            <a:pPr eaLnBrk="1" hangingPunct="1"/>
            <a:endParaRPr lang="nb-NO" altLang="nb-NO" dirty="0"/>
          </a:p>
          <a:p>
            <a:pPr eaLnBrk="1" hangingPunct="1"/>
            <a:endParaRPr lang="nb-NO" altLang="nb-NO" dirty="0"/>
          </a:p>
          <a:p>
            <a:pPr eaLnBrk="1" hangingPunct="1"/>
            <a:endParaRPr lang="nb-NO" altLang="nb-NO" dirty="0"/>
          </a:p>
          <a:p>
            <a:pPr eaLnBrk="1" hangingPunct="1"/>
            <a:endParaRPr lang="nb-NO" altLang="nb-NO" dirty="0"/>
          </a:p>
          <a:p>
            <a:pPr eaLnBrk="1" hangingPunct="1"/>
            <a:endParaRPr lang="nb-NO" altLang="nb-NO" dirty="0"/>
          </a:p>
          <a:p>
            <a:pPr eaLnBrk="1" hangingPunct="1"/>
            <a:endParaRPr lang="nb-NO" altLang="nb-NO" dirty="0"/>
          </a:p>
          <a:p>
            <a:pPr eaLnBrk="1" hangingPunct="1"/>
            <a:endParaRPr lang="nb-NO" altLang="nb-NO" dirty="0"/>
          </a:p>
        </p:txBody>
      </p:sp>
      <p:pic>
        <p:nvPicPr>
          <p:cNvPr id="7206" name="Bilde 18"/>
          <p:cNvPicPr>
            <a:picLocks noChangeAspect="1"/>
          </p:cNvPicPr>
          <p:nvPr/>
        </p:nvPicPr>
        <p:blipFill>
          <a:blip r:embed="rId4">
            <a:extLst>
              <a:ext uri="{28A0092B-C50C-407E-A947-70E740481C1C}">
                <a14:useLocalDpi xmlns:a14="http://schemas.microsoft.com/office/drawing/2010/main" val="0"/>
              </a:ext>
            </a:extLst>
          </a:blip>
          <a:srcRect t="10567" b="11250"/>
          <a:stretch>
            <a:fillRect/>
          </a:stretch>
        </p:blipFill>
        <p:spPr bwMode="auto">
          <a:xfrm>
            <a:off x="6697501" y="184283"/>
            <a:ext cx="2542989" cy="1249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Plassholder for innhold 14">
            <a:extLst>
              <a:ext uri="{FF2B5EF4-FFF2-40B4-BE49-F238E27FC236}">
                <a16:creationId xmlns:a16="http://schemas.microsoft.com/office/drawing/2014/main" id="{5622ECE7-720E-4411-BD9F-F51231376689}"/>
              </a:ext>
            </a:extLst>
          </p:cNvPr>
          <p:cNvGraphicFramePr>
            <a:graphicFrameLocks/>
          </p:cNvGraphicFramePr>
          <p:nvPr>
            <p:extLst>
              <p:ext uri="{D42A27DB-BD31-4B8C-83A1-F6EECF244321}">
                <p14:modId xmlns:p14="http://schemas.microsoft.com/office/powerpoint/2010/main" val="2090918487"/>
              </p:ext>
            </p:extLst>
          </p:nvPr>
        </p:nvGraphicFramePr>
        <p:xfrm>
          <a:off x="3335835" y="1628800"/>
          <a:ext cx="5914488" cy="4793825"/>
        </p:xfrm>
        <a:graphic>
          <a:graphicData uri="http://schemas.openxmlformats.org/drawingml/2006/table">
            <a:tbl>
              <a:tblPr firstRow="1" bandRow="1">
                <a:tableStyleId>{BC89EF96-8CEA-46FF-86C4-4CE0E7609802}</a:tableStyleId>
              </a:tblPr>
              <a:tblGrid>
                <a:gridCol w="936103">
                  <a:extLst>
                    <a:ext uri="{9D8B030D-6E8A-4147-A177-3AD203B41FA5}">
                      <a16:colId xmlns:a16="http://schemas.microsoft.com/office/drawing/2014/main" val="20000"/>
                    </a:ext>
                  </a:extLst>
                </a:gridCol>
                <a:gridCol w="729913">
                  <a:extLst>
                    <a:ext uri="{9D8B030D-6E8A-4147-A177-3AD203B41FA5}">
                      <a16:colId xmlns:a16="http://schemas.microsoft.com/office/drawing/2014/main" val="1951880496"/>
                    </a:ext>
                  </a:extLst>
                </a:gridCol>
                <a:gridCol w="2481262">
                  <a:extLst>
                    <a:ext uri="{9D8B030D-6E8A-4147-A177-3AD203B41FA5}">
                      <a16:colId xmlns:a16="http://schemas.microsoft.com/office/drawing/2014/main" val="20001"/>
                    </a:ext>
                  </a:extLst>
                </a:gridCol>
                <a:gridCol w="1767210">
                  <a:extLst>
                    <a:ext uri="{9D8B030D-6E8A-4147-A177-3AD203B41FA5}">
                      <a16:colId xmlns:a16="http://schemas.microsoft.com/office/drawing/2014/main" val="20002"/>
                    </a:ext>
                  </a:extLst>
                </a:gridCol>
              </a:tblGrid>
              <a:tr h="288032">
                <a:tc>
                  <a:txBody>
                    <a:bodyPr/>
                    <a:lstStyle/>
                    <a:p>
                      <a:r>
                        <a:rPr lang="nb-NO" sz="1400" b="0" dirty="0"/>
                        <a:t>Kontor</a:t>
                      </a:r>
                    </a:p>
                  </a:txBody>
                  <a:tcPr marL="99050" marR="99050" marT="45703" marB="45703"/>
                </a:tc>
                <a:tc>
                  <a:txBody>
                    <a:bodyPr/>
                    <a:lstStyle/>
                    <a:p>
                      <a:r>
                        <a:rPr lang="nb-NO" sz="1400" b="0" dirty="0"/>
                        <a:t>  40%</a:t>
                      </a:r>
                    </a:p>
                  </a:txBody>
                  <a:tcPr marL="99050" marR="99050" marT="45703" marB="45703"/>
                </a:tc>
                <a:tc>
                  <a:txBody>
                    <a:bodyPr/>
                    <a:lstStyle/>
                    <a:p>
                      <a:pPr algn="l"/>
                      <a:r>
                        <a:rPr lang="nb-NO" sz="1400" b="0" dirty="0"/>
                        <a:t>Monica Dølven</a:t>
                      </a:r>
                    </a:p>
                  </a:txBody>
                  <a:tcPr marL="99050" marR="99050" marT="45703" marB="45703"/>
                </a:tc>
                <a:tc>
                  <a:txBody>
                    <a:bodyPr/>
                    <a:lstStyle/>
                    <a:p>
                      <a:r>
                        <a:rPr lang="nb-NO" sz="1400" b="0" dirty="0"/>
                        <a:t>Daglig leder</a:t>
                      </a:r>
                    </a:p>
                  </a:txBody>
                  <a:tcPr marL="99050" marR="99050" marT="45703" marB="45703"/>
                </a:tc>
                <a:extLst>
                  <a:ext uri="{0D108BD9-81ED-4DB2-BD59-A6C34878D82A}">
                    <a16:rowId xmlns:a16="http://schemas.microsoft.com/office/drawing/2014/main" val="10001"/>
                  </a:ext>
                </a:extLst>
              </a:tr>
              <a:tr h="904099">
                <a:tc>
                  <a:txBody>
                    <a:bodyPr/>
                    <a:lstStyle/>
                    <a:p>
                      <a:endParaRPr lang="nb-NO" sz="1400" b="0" dirty="0"/>
                    </a:p>
                  </a:txBody>
                  <a:tcPr marL="99050" marR="99050" marT="45703" marB="45703"/>
                </a:tc>
                <a:tc>
                  <a:txBody>
                    <a:bodyPr/>
                    <a:lstStyle/>
                    <a:p>
                      <a:r>
                        <a:rPr lang="nb-NO" sz="1400" dirty="0"/>
                        <a:t>  60%</a:t>
                      </a:r>
                    </a:p>
                    <a:p>
                      <a:endParaRPr lang="nb-NO" sz="1400" dirty="0"/>
                    </a:p>
                    <a:p>
                      <a:r>
                        <a:rPr lang="nb-NO" sz="1400" dirty="0"/>
                        <a:t>100 %</a:t>
                      </a:r>
                    </a:p>
                    <a:p>
                      <a:endParaRPr lang="nb-NO" sz="1400" dirty="0"/>
                    </a:p>
                    <a:p>
                      <a:r>
                        <a:rPr lang="nb-NO" sz="1400" b="0" dirty="0">
                          <a:solidFill>
                            <a:schemeClr val="tx1"/>
                          </a:solidFill>
                        </a:rPr>
                        <a:t>  </a:t>
                      </a:r>
                    </a:p>
                    <a:p>
                      <a:r>
                        <a:rPr lang="nb-NO" sz="1400" b="0" dirty="0">
                          <a:solidFill>
                            <a:schemeClr val="tx1"/>
                          </a:solidFill>
                        </a:rPr>
                        <a:t>40 %</a:t>
                      </a:r>
                    </a:p>
                    <a:p>
                      <a:endParaRPr lang="nb-NO" sz="1400" b="0" dirty="0">
                        <a:solidFill>
                          <a:schemeClr val="tx1"/>
                        </a:solidFill>
                      </a:endParaRPr>
                    </a:p>
                    <a:p>
                      <a:r>
                        <a:rPr lang="nb-NO" sz="1400" dirty="0"/>
                        <a:t>  60% </a:t>
                      </a:r>
                    </a:p>
                    <a:p>
                      <a:endParaRPr lang="nb-NO"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dirty="0"/>
                        <a:t>100%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dirty="0"/>
                        <a:t>100%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dirty="0"/>
                        <a:t>100% </a:t>
                      </a:r>
                    </a:p>
                  </a:txBody>
                  <a:tcPr marL="99050" marR="99050" marT="45703" marB="45703"/>
                </a:tc>
                <a:tc>
                  <a:txBody>
                    <a:bodyPr/>
                    <a:lstStyle/>
                    <a:p>
                      <a:r>
                        <a:rPr lang="nb-NO" sz="1400" dirty="0"/>
                        <a:t>Pedagogisk leder</a:t>
                      </a:r>
                    </a:p>
                    <a:p>
                      <a:endParaRPr lang="nb-NO" sz="1400" dirty="0"/>
                    </a:p>
                    <a:p>
                      <a:r>
                        <a:rPr lang="nb-NO" sz="1400" dirty="0"/>
                        <a:t>Anine Blomberg</a:t>
                      </a:r>
                    </a:p>
                    <a:p>
                      <a:r>
                        <a:rPr lang="nb-NO" sz="1400" dirty="0"/>
                        <a:t>(verneombud)</a:t>
                      </a:r>
                    </a:p>
                    <a:p>
                      <a:endParaRPr lang="nb-NO" sz="1400" dirty="0"/>
                    </a:p>
                    <a:p>
                      <a:r>
                        <a:rPr lang="nb-NO" sz="1400" dirty="0"/>
                        <a:t>Irene Spidsberg</a:t>
                      </a:r>
                    </a:p>
                    <a:p>
                      <a:endParaRPr lang="nb-NO" sz="1400" dirty="0"/>
                    </a:p>
                    <a:p>
                      <a:r>
                        <a:rPr lang="nb-NO" sz="1400" dirty="0"/>
                        <a:t>Irene Spidsberg</a:t>
                      </a:r>
                    </a:p>
                    <a:p>
                      <a:endParaRPr lang="nb-NO" sz="1400" dirty="0"/>
                    </a:p>
                    <a:p>
                      <a:r>
                        <a:rPr lang="nb-NO" sz="1400" dirty="0"/>
                        <a:t>Liv Karin Farstad</a:t>
                      </a:r>
                    </a:p>
                    <a:p>
                      <a:r>
                        <a:rPr lang="nb-NO" sz="1400" dirty="0"/>
                        <a:t>(brannvernleder)</a:t>
                      </a:r>
                    </a:p>
                    <a:p>
                      <a:endParaRPr lang="nb-NO"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dirty="0"/>
                        <a:t>Inger Hilde </a:t>
                      </a:r>
                      <a:r>
                        <a:rPr lang="nb-NO" sz="1400" dirty="0" err="1"/>
                        <a:t>Fosslie</a:t>
                      </a:r>
                      <a:endParaRPr lang="nb-NO"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dirty="0"/>
                        <a:t>Anita </a:t>
                      </a:r>
                      <a:r>
                        <a:rPr lang="nb-NO" sz="1400" dirty="0" err="1"/>
                        <a:t>Storsve</a:t>
                      </a:r>
                      <a:endParaRPr lang="nb-NO" sz="1400" dirty="0"/>
                    </a:p>
                  </a:txBody>
                  <a:tcPr marL="99050" marR="99050" marT="45703" marB="457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baseline="0" dirty="0"/>
                        <a:t>Pedagogisk leder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baseline="0" dirty="0"/>
                        <a:t>Barnehagelærer på dispensasjon.</a:t>
                      </a:r>
                    </a:p>
                    <a:p>
                      <a:r>
                        <a:rPr lang="nb-NO" sz="1400" baseline="0" dirty="0" err="1"/>
                        <a:t>Barne</a:t>
                      </a:r>
                      <a:r>
                        <a:rPr lang="nb-NO" sz="1400" baseline="0" dirty="0"/>
                        <a:t> - og ungdomsarbeider</a:t>
                      </a:r>
                    </a:p>
                    <a:p>
                      <a:endParaRPr lang="nb-NO" sz="1400" baseline="0" dirty="0"/>
                    </a:p>
                    <a:p>
                      <a:r>
                        <a:rPr lang="nb-NO" sz="1400" baseline="0" dirty="0" err="1"/>
                        <a:t>Barne</a:t>
                      </a:r>
                      <a:r>
                        <a:rPr lang="nb-NO" sz="1400" baseline="0" dirty="0"/>
                        <a:t> og ungdomsarbeider</a:t>
                      </a:r>
                    </a:p>
                    <a:p>
                      <a:endParaRPr lang="nb-NO" sz="1400" dirty="0"/>
                    </a:p>
                    <a:p>
                      <a:r>
                        <a:rPr lang="nb-NO" sz="1400" dirty="0"/>
                        <a:t>Pedagogisk medarbeider</a:t>
                      </a:r>
                    </a:p>
                    <a:p>
                      <a:r>
                        <a:rPr lang="nb-NO" sz="1400" dirty="0" err="1"/>
                        <a:t>Pedaogisk</a:t>
                      </a:r>
                      <a:r>
                        <a:rPr lang="nb-NO" sz="1400" dirty="0"/>
                        <a:t> medarbeider</a:t>
                      </a:r>
                    </a:p>
                    <a:p>
                      <a:endParaRPr lang="nb-NO" sz="1400" dirty="0"/>
                    </a:p>
                  </a:txBody>
                  <a:tcPr marL="99050" marR="99050" marT="45703" marB="45703"/>
                </a:tc>
                <a:extLst>
                  <a:ext uri="{0D108BD9-81ED-4DB2-BD59-A6C34878D82A}">
                    <a16:rowId xmlns:a16="http://schemas.microsoft.com/office/drawing/2014/main" val="10002"/>
                  </a:ext>
                </a:extLst>
              </a:tr>
              <a:tr h="408906">
                <a:tc>
                  <a:txBody>
                    <a:bodyPr/>
                    <a:lstStyle/>
                    <a:p>
                      <a:endParaRPr lang="nb-NO" sz="1400" b="0" dirty="0"/>
                    </a:p>
                  </a:txBody>
                  <a:tcPr marL="99050" marR="99050" marT="45703" marB="45703"/>
                </a:tc>
                <a:tc>
                  <a:txBody>
                    <a:bodyPr/>
                    <a:lstStyle/>
                    <a:p>
                      <a:endParaRPr lang="nb-NO" sz="1400" dirty="0"/>
                    </a:p>
                  </a:txBody>
                  <a:tcPr marL="99050" marR="99050" marT="45703" marB="457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dirty="0"/>
                    </a:p>
                  </a:txBody>
                  <a:tcPr marL="99050" marR="99050" marT="45703" marB="457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dirty="0"/>
                    </a:p>
                  </a:txBody>
                  <a:tcPr marL="99050" marR="99050" marT="45703" marB="45703"/>
                </a:tc>
                <a:extLst>
                  <a:ext uri="{0D108BD9-81ED-4DB2-BD59-A6C34878D82A}">
                    <a16:rowId xmlns:a16="http://schemas.microsoft.com/office/drawing/2014/main" val="10004"/>
                  </a:ext>
                </a:extLst>
              </a:tr>
              <a:tr h="361627">
                <a:tc>
                  <a:txBody>
                    <a:bodyPr/>
                    <a:lstStyle/>
                    <a:p>
                      <a:endParaRPr lang="nb-NO" sz="1400" b="0" dirty="0"/>
                    </a:p>
                  </a:txBody>
                  <a:tcPr marL="99050" marR="99050" marT="45703" marB="45703"/>
                </a:tc>
                <a:tc>
                  <a:txBody>
                    <a:bodyPr/>
                    <a:lstStyle/>
                    <a:p>
                      <a:endParaRPr lang="nb-NO" sz="1400" b="0" dirty="0"/>
                    </a:p>
                  </a:txBody>
                  <a:tcPr marL="99050" marR="99050" marT="45703" marB="45703"/>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400" dirty="0"/>
                    </a:p>
                  </a:txBody>
                  <a:tcPr marL="99050" marR="99050" marT="45703" marB="45703"/>
                </a:tc>
                <a:tc hMerge="1">
                  <a:txBody>
                    <a:bodyPr/>
                    <a:lstStyle/>
                    <a:p>
                      <a:endParaRPr lang="nb-NO" sz="1800" baseline="0" dirty="0"/>
                    </a:p>
                  </a:txBody>
                  <a:tcPr marL="99040" marR="99040" marT="45719" marB="45719"/>
                </a:tc>
                <a:extLst>
                  <a:ext uri="{0D108BD9-81ED-4DB2-BD59-A6C34878D82A}">
                    <a16:rowId xmlns:a16="http://schemas.microsoft.com/office/drawing/2014/main" val="10006"/>
                  </a:ext>
                </a:extLst>
              </a:tr>
            </a:tbl>
          </a:graphicData>
        </a:graphic>
      </p:graphicFrame>
      <p:graphicFrame>
        <p:nvGraphicFramePr>
          <p:cNvPr id="2" name="Objekt 1">
            <a:extLst>
              <a:ext uri="{FF2B5EF4-FFF2-40B4-BE49-F238E27FC236}">
                <a16:creationId xmlns:a16="http://schemas.microsoft.com/office/drawing/2014/main" id="{EB198F3B-04C1-31D3-355D-1E76991B5AB1}"/>
              </a:ext>
            </a:extLst>
          </p:cNvPr>
          <p:cNvGraphicFramePr>
            <a:graphicFrameLocks noChangeAspect="1"/>
          </p:cNvGraphicFramePr>
          <p:nvPr/>
        </p:nvGraphicFramePr>
        <p:xfrm>
          <a:off x="4088904" y="184282"/>
          <a:ext cx="2542989" cy="1249358"/>
        </p:xfrm>
        <a:graphic>
          <a:graphicData uri="http://schemas.openxmlformats.org/presentationml/2006/ole">
            <mc:AlternateContent xmlns:mc="http://schemas.openxmlformats.org/markup-compatibility/2006">
              <mc:Choice xmlns:v="urn:schemas-microsoft-com:vml" Requires="v">
                <p:oleObj r:id="rId5" imgW="8059275" imgH="6439799" progId="MSPhotoEd.3">
                  <p:embed/>
                </p:oleObj>
              </mc:Choice>
              <mc:Fallback>
                <p:oleObj r:id="rId5" imgW="8059275" imgH="6439799" progId="MSPhotoEd.3">
                  <p:embed/>
                  <p:pic>
                    <p:nvPicPr>
                      <p:cNvPr id="2" name="Objekt 1">
                        <a:extLst>
                          <a:ext uri="{FF2B5EF4-FFF2-40B4-BE49-F238E27FC236}">
                            <a16:creationId xmlns:a16="http://schemas.microsoft.com/office/drawing/2014/main" id="{EB198F3B-04C1-31D3-355D-1E76991B5A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8904" y="184282"/>
                        <a:ext cx="2542989" cy="1249358"/>
                      </a:xfrm>
                      <a:prstGeom prst="rect">
                        <a:avLst/>
                      </a:prstGeom>
                      <a:noFill/>
                    </p:spPr>
                  </p:pic>
                </p:oleObj>
              </mc:Fallback>
            </mc:AlternateContent>
          </a:graphicData>
        </a:graphic>
      </p:graphicFrame>
      <p:pic>
        <p:nvPicPr>
          <p:cNvPr id="3" name="Bilde 2">
            <a:extLst>
              <a:ext uri="{FF2B5EF4-FFF2-40B4-BE49-F238E27FC236}">
                <a16:creationId xmlns:a16="http://schemas.microsoft.com/office/drawing/2014/main" id="{3ED89594-7BC1-3F42-2450-ED7A4413AFBC}"/>
              </a:ext>
            </a:extLst>
          </p:cNvPr>
          <p:cNvPicPr>
            <a:picLocks noChangeAspect="1"/>
          </p:cNvPicPr>
          <p:nvPr/>
        </p:nvPicPr>
        <p:blipFill>
          <a:blip r:embed="rId7"/>
          <a:stretch>
            <a:fillRect/>
          </a:stretch>
        </p:blipFill>
        <p:spPr>
          <a:xfrm>
            <a:off x="81517" y="166061"/>
            <a:ext cx="3869771" cy="1267579"/>
          </a:xfrm>
          <a:prstGeom prst="rect">
            <a:avLst/>
          </a:prstGeom>
        </p:spPr>
      </p:pic>
      <p:sp>
        <p:nvSpPr>
          <p:cNvPr id="4" name="Plassholder for lysbildenummer 3">
            <a:extLst>
              <a:ext uri="{FF2B5EF4-FFF2-40B4-BE49-F238E27FC236}">
                <a16:creationId xmlns:a16="http://schemas.microsoft.com/office/drawing/2014/main" id="{F312A4F4-1BC5-2346-3868-A7150ADD63B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23AFD9-C587-4681-A1BB-BC37D9E86CFA}" type="slidenum">
              <a:rPr kumimoji="0" lang="nb-NO" altLang="nb-NO"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nb-NO" altLang="nb-NO"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05150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B557BB-270A-E5E5-18D2-43E22CF15FBA}"/>
              </a:ext>
            </a:extLst>
          </p:cNvPr>
          <p:cNvSpPr>
            <a:spLocks noGrp="1"/>
          </p:cNvSpPr>
          <p:nvPr>
            <p:ph type="title"/>
          </p:nvPr>
        </p:nvSpPr>
        <p:spPr/>
        <p:txBody>
          <a:bodyPr/>
          <a:lstStyle/>
          <a:p>
            <a:r>
              <a:rPr lang="nb-NO" dirty="0"/>
              <a:t>PLANLEGGINGSDAGER </a:t>
            </a:r>
          </a:p>
        </p:txBody>
      </p:sp>
      <p:sp>
        <p:nvSpPr>
          <p:cNvPr id="3" name="Plassholder for innhold 2">
            <a:extLst>
              <a:ext uri="{FF2B5EF4-FFF2-40B4-BE49-F238E27FC236}">
                <a16:creationId xmlns:a16="http://schemas.microsoft.com/office/drawing/2014/main" id="{F3E139E9-C541-03C2-38EA-5E62C9CE06A0}"/>
              </a:ext>
            </a:extLst>
          </p:cNvPr>
          <p:cNvSpPr>
            <a:spLocks noGrp="1"/>
          </p:cNvSpPr>
          <p:nvPr>
            <p:ph sz="half" idx="1"/>
          </p:nvPr>
        </p:nvSpPr>
        <p:spPr>
          <a:xfrm>
            <a:off x="2000672" y="2276873"/>
            <a:ext cx="3463992" cy="3957018"/>
          </a:xfrm>
        </p:spPr>
        <p:txBody>
          <a:bodyPr>
            <a:normAutofit/>
          </a:bodyPr>
          <a:lstStyle/>
          <a:p>
            <a:r>
              <a:rPr lang="nb-NO" sz="3200" dirty="0"/>
              <a:t>2025</a:t>
            </a:r>
          </a:p>
          <a:p>
            <a:r>
              <a:rPr lang="nb-NO" dirty="0"/>
              <a:t>12. SEPTEMBER</a:t>
            </a:r>
          </a:p>
          <a:p>
            <a:r>
              <a:rPr lang="nb-NO" dirty="0"/>
              <a:t>  7. NOVEMBER</a:t>
            </a:r>
          </a:p>
        </p:txBody>
      </p:sp>
      <p:sp>
        <p:nvSpPr>
          <p:cNvPr id="4" name="Plassholder for innhold 3">
            <a:extLst>
              <a:ext uri="{FF2B5EF4-FFF2-40B4-BE49-F238E27FC236}">
                <a16:creationId xmlns:a16="http://schemas.microsoft.com/office/drawing/2014/main" id="{2708F544-32CC-72F8-57BB-5739F66E0EA4}"/>
              </a:ext>
            </a:extLst>
          </p:cNvPr>
          <p:cNvSpPr>
            <a:spLocks noGrp="1"/>
          </p:cNvSpPr>
          <p:nvPr>
            <p:ph sz="half" idx="2"/>
          </p:nvPr>
        </p:nvSpPr>
        <p:spPr>
          <a:xfrm>
            <a:off x="5782083" y="2132856"/>
            <a:ext cx="3463517" cy="3767397"/>
          </a:xfrm>
        </p:spPr>
        <p:txBody>
          <a:bodyPr>
            <a:normAutofit/>
          </a:bodyPr>
          <a:lstStyle/>
          <a:p>
            <a:r>
              <a:rPr lang="nb-NO" sz="3200" dirty="0"/>
              <a:t>2026</a:t>
            </a:r>
          </a:p>
          <a:p>
            <a:r>
              <a:rPr lang="nb-NO" dirty="0"/>
              <a:t>? FEBRUAR</a:t>
            </a:r>
          </a:p>
          <a:p>
            <a:r>
              <a:rPr lang="nb-NO"/>
              <a:t>1</a:t>
            </a:r>
            <a:r>
              <a:rPr lang="nb-NO" dirty="0"/>
              <a:t>0</a:t>
            </a:r>
            <a:r>
              <a:rPr lang="nb-NO"/>
              <a:t>. </a:t>
            </a:r>
            <a:r>
              <a:rPr lang="nb-NO" dirty="0"/>
              <a:t>APRIL</a:t>
            </a:r>
          </a:p>
          <a:p>
            <a:r>
              <a:rPr lang="nb-NO" dirty="0"/>
              <a:t>15. MAI</a:t>
            </a:r>
          </a:p>
          <a:p>
            <a:endParaRPr lang="nb-NO" dirty="0"/>
          </a:p>
          <a:p>
            <a:pPr marL="0" indent="0">
              <a:buNone/>
            </a:pPr>
            <a:endParaRPr lang="nb-NO" sz="3200" dirty="0"/>
          </a:p>
        </p:txBody>
      </p:sp>
      <p:sp>
        <p:nvSpPr>
          <p:cNvPr id="5" name="Plassholder for lysbildenummer 4">
            <a:extLst>
              <a:ext uri="{FF2B5EF4-FFF2-40B4-BE49-F238E27FC236}">
                <a16:creationId xmlns:a16="http://schemas.microsoft.com/office/drawing/2014/main" id="{F5E6D4BC-B55E-F3FB-BCB3-3FB5FC048B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543D24-E4FD-4649-BE44-3DA329951746}" type="slidenum">
              <a:rPr kumimoji="0" lang="nb-NO" altLang="nb-NO"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nb-NO" altLang="nb-NO"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27029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Plassholder for innhold 1"/>
          <p:cNvGraphicFramePr>
            <a:graphicFrameLocks noGrp="1"/>
          </p:cNvGraphicFramePr>
          <p:nvPr>
            <p:ph idx="4294967295"/>
            <p:extLst>
              <p:ext uri="{D42A27DB-BD31-4B8C-83A1-F6EECF244321}">
                <p14:modId xmlns:p14="http://schemas.microsoft.com/office/powerpoint/2010/main" val="2254715117"/>
              </p:ext>
            </p:extLst>
          </p:nvPr>
        </p:nvGraphicFramePr>
        <p:xfrm>
          <a:off x="0" y="1457325"/>
          <a:ext cx="6486525" cy="5316220"/>
        </p:xfrm>
        <a:graphic>
          <a:graphicData uri="http://schemas.openxmlformats.org/drawingml/2006/table">
            <a:tbl>
              <a:tblPr firstRow="1" bandRow="1">
                <a:tableStyleId>{3B4B98B0-60AC-42C2-AFA5-B58CD77FA1E5}</a:tableStyleId>
              </a:tblPr>
              <a:tblGrid>
                <a:gridCol w="858175">
                  <a:extLst>
                    <a:ext uri="{9D8B030D-6E8A-4147-A177-3AD203B41FA5}">
                      <a16:colId xmlns:a16="http://schemas.microsoft.com/office/drawing/2014/main" val="20000"/>
                    </a:ext>
                  </a:extLst>
                </a:gridCol>
                <a:gridCol w="2574524">
                  <a:extLst>
                    <a:ext uri="{9D8B030D-6E8A-4147-A177-3AD203B41FA5}">
                      <a16:colId xmlns:a16="http://schemas.microsoft.com/office/drawing/2014/main" val="20001"/>
                    </a:ext>
                  </a:extLst>
                </a:gridCol>
                <a:gridCol w="3053826">
                  <a:extLst>
                    <a:ext uri="{9D8B030D-6E8A-4147-A177-3AD203B41FA5}">
                      <a16:colId xmlns:a16="http://schemas.microsoft.com/office/drawing/2014/main" val="20002"/>
                    </a:ext>
                  </a:extLst>
                </a:gridCol>
              </a:tblGrid>
              <a:tr h="370840">
                <a:tc>
                  <a:txBody>
                    <a:bodyPr/>
                    <a:lstStyle/>
                    <a:p>
                      <a:r>
                        <a:rPr lang="nb-NO" sz="1400" dirty="0"/>
                        <a:t>Tider</a:t>
                      </a:r>
                    </a:p>
                  </a:txBody>
                  <a:tcPr marL="99069" marR="99069"/>
                </a:tc>
                <a:tc>
                  <a:txBody>
                    <a:bodyPr/>
                    <a:lstStyle/>
                    <a:p>
                      <a:r>
                        <a:rPr lang="nb-NO" sz="1400" dirty="0"/>
                        <a:t>DAGSRYTME</a:t>
                      </a:r>
                    </a:p>
                  </a:txBody>
                  <a:tcPr marL="99069" marR="99069"/>
                </a:tc>
                <a:tc>
                  <a:txBody>
                    <a:bodyPr/>
                    <a:lstStyle/>
                    <a:p>
                      <a:r>
                        <a:rPr lang="nb-NO" sz="1400" dirty="0"/>
                        <a:t>Verdt å vite</a:t>
                      </a:r>
                    </a:p>
                  </a:txBody>
                  <a:tcPr marL="99069" marR="99069"/>
                </a:tc>
                <a:extLst>
                  <a:ext uri="{0D108BD9-81ED-4DB2-BD59-A6C34878D82A}">
                    <a16:rowId xmlns:a16="http://schemas.microsoft.com/office/drawing/2014/main" val="10000"/>
                  </a:ext>
                </a:extLst>
              </a:tr>
              <a:tr h="365760">
                <a:tc>
                  <a:txBody>
                    <a:bodyPr/>
                    <a:lstStyle/>
                    <a:p>
                      <a:r>
                        <a:rPr lang="nb-NO" sz="1050" dirty="0"/>
                        <a:t>07.30</a:t>
                      </a:r>
                    </a:p>
                  </a:txBody>
                  <a:tcPr marL="99069" marR="99069"/>
                </a:tc>
                <a:tc gridSpan="2">
                  <a:txBody>
                    <a:bodyPr/>
                    <a:lstStyle/>
                    <a:p>
                      <a:r>
                        <a:rPr lang="nb-NO" sz="1050" dirty="0"/>
                        <a:t>Åpner med felles avdelinger</a:t>
                      </a:r>
                    </a:p>
                  </a:txBody>
                  <a:tcPr marL="99069" marR="99069"/>
                </a:tc>
                <a:tc hMerge="1">
                  <a:txBody>
                    <a:bodyPr/>
                    <a:lstStyle/>
                    <a:p>
                      <a:endParaRPr lang="nb-NO"/>
                    </a:p>
                  </a:txBody>
                  <a:tcPr/>
                </a:tc>
                <a:extLst>
                  <a:ext uri="{0D108BD9-81ED-4DB2-BD59-A6C34878D82A}">
                    <a16:rowId xmlns:a16="http://schemas.microsoft.com/office/drawing/2014/main" val="10001"/>
                  </a:ext>
                </a:extLst>
              </a:tr>
              <a:tr h="365760">
                <a:tc>
                  <a:txBody>
                    <a:bodyPr/>
                    <a:lstStyle/>
                    <a:p>
                      <a:r>
                        <a:rPr lang="nb-NO" sz="1050" dirty="0"/>
                        <a:t>08.00</a:t>
                      </a:r>
                    </a:p>
                  </a:txBody>
                  <a:tcPr marL="99069" marR="9906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50" dirty="0"/>
                        <a:t>Frokost </a:t>
                      </a:r>
                    </a:p>
                  </a:txBody>
                  <a:tcPr marL="99069" marR="99069"/>
                </a:tc>
                <a:tc>
                  <a:txBody>
                    <a:bodyPr/>
                    <a:lstStyle/>
                    <a:p>
                      <a:r>
                        <a:rPr lang="nb-NO" sz="1050" dirty="0"/>
                        <a:t>Medbrakt mat for de som ønsker</a:t>
                      </a:r>
                    </a:p>
                  </a:txBody>
                  <a:tcPr marL="99069" marR="99069"/>
                </a:tc>
                <a:extLst>
                  <a:ext uri="{0D108BD9-81ED-4DB2-BD59-A6C34878D82A}">
                    <a16:rowId xmlns:a16="http://schemas.microsoft.com/office/drawing/2014/main" val="10002"/>
                  </a:ext>
                </a:extLst>
              </a:tr>
              <a:tr h="365760">
                <a:tc>
                  <a:txBody>
                    <a:bodyPr/>
                    <a:lstStyle/>
                    <a:p>
                      <a:r>
                        <a:rPr lang="nb-NO" sz="1050" dirty="0"/>
                        <a:t>08.30</a:t>
                      </a:r>
                    </a:p>
                  </a:txBody>
                  <a:tcPr marL="99069" marR="9906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50" dirty="0"/>
                        <a:t>Avslutter</a:t>
                      </a:r>
                      <a:r>
                        <a:rPr lang="nb-NO" sz="1050" baseline="0" dirty="0"/>
                        <a:t> frokostmåltid</a:t>
                      </a:r>
                      <a:endParaRPr lang="nb-NO" sz="1050" dirty="0"/>
                    </a:p>
                  </a:txBody>
                  <a:tcPr marL="99069" marR="9906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050" dirty="0"/>
                        <a:t>Deler inn i avdelinger</a:t>
                      </a:r>
                    </a:p>
                  </a:txBody>
                  <a:tcPr marL="99069" marR="99069"/>
                </a:tc>
                <a:extLst>
                  <a:ext uri="{0D108BD9-81ED-4DB2-BD59-A6C34878D82A}">
                    <a16:rowId xmlns:a16="http://schemas.microsoft.com/office/drawing/2014/main" val="10003"/>
                  </a:ext>
                </a:extLst>
              </a:tr>
              <a:tr h="365760">
                <a:tc>
                  <a:txBody>
                    <a:bodyPr/>
                    <a:lstStyle/>
                    <a:p>
                      <a:r>
                        <a:rPr lang="nb-NO" sz="1050" dirty="0"/>
                        <a:t>09.30</a:t>
                      </a:r>
                    </a:p>
                  </a:txBody>
                  <a:tcPr marL="99069" marR="99069"/>
                </a:tc>
                <a:tc>
                  <a:txBody>
                    <a:bodyPr/>
                    <a:lstStyle/>
                    <a:p>
                      <a:r>
                        <a:rPr lang="nb-NO" sz="1050" dirty="0"/>
                        <a:t>Kjernetid start</a:t>
                      </a:r>
                    </a:p>
                  </a:txBody>
                  <a:tcPr marL="99069" marR="99069"/>
                </a:tc>
                <a:tc>
                  <a:txBody>
                    <a:bodyPr/>
                    <a:lstStyle/>
                    <a:p>
                      <a:r>
                        <a:rPr lang="nb-NO" sz="1050" dirty="0"/>
                        <a:t>Gi beskjed om det leveres senere.</a:t>
                      </a:r>
                    </a:p>
                  </a:txBody>
                  <a:tcPr marL="99069" marR="99069"/>
                </a:tc>
                <a:extLst>
                  <a:ext uri="{0D108BD9-81ED-4DB2-BD59-A6C34878D82A}">
                    <a16:rowId xmlns:a16="http://schemas.microsoft.com/office/drawing/2014/main" val="10004"/>
                  </a:ext>
                </a:extLst>
              </a:tr>
              <a:tr h="365760">
                <a:tc>
                  <a:txBody>
                    <a:bodyPr/>
                    <a:lstStyle/>
                    <a:p>
                      <a:r>
                        <a:rPr lang="nb-NO" sz="1050" dirty="0"/>
                        <a:t>09.30-11.00</a:t>
                      </a:r>
                    </a:p>
                  </a:txBody>
                  <a:tcPr marL="99069" marR="99069"/>
                </a:tc>
                <a:tc>
                  <a:txBody>
                    <a:bodyPr/>
                    <a:lstStyle/>
                    <a:p>
                      <a:r>
                        <a:rPr lang="nb-NO" sz="1050" dirty="0"/>
                        <a:t>Samling/formingsaktiviteter</a:t>
                      </a:r>
                    </a:p>
                  </a:txBody>
                  <a:tcPr marL="99069" marR="99069"/>
                </a:tc>
                <a:tc>
                  <a:txBody>
                    <a:bodyPr/>
                    <a:lstStyle/>
                    <a:p>
                      <a:r>
                        <a:rPr lang="nb-NO" sz="1050" dirty="0"/>
                        <a:t>Ulik organisering på avdelingene</a:t>
                      </a:r>
                    </a:p>
                  </a:txBody>
                  <a:tcPr marL="99069" marR="99069"/>
                </a:tc>
                <a:extLst>
                  <a:ext uri="{0D108BD9-81ED-4DB2-BD59-A6C34878D82A}">
                    <a16:rowId xmlns:a16="http://schemas.microsoft.com/office/drawing/2014/main" val="10005"/>
                  </a:ext>
                </a:extLst>
              </a:tr>
              <a:tr h="365760">
                <a:tc>
                  <a:txBody>
                    <a:bodyPr/>
                    <a:lstStyle/>
                    <a:p>
                      <a:r>
                        <a:rPr lang="nb-NO" sz="1050" dirty="0"/>
                        <a:t>11.00</a:t>
                      </a:r>
                    </a:p>
                  </a:txBody>
                  <a:tcPr marL="99069" marR="99069"/>
                </a:tc>
                <a:tc>
                  <a:txBody>
                    <a:bodyPr/>
                    <a:lstStyle/>
                    <a:p>
                      <a:r>
                        <a:rPr lang="nb-NO" sz="1050" dirty="0"/>
                        <a:t>Mat</a:t>
                      </a:r>
                    </a:p>
                  </a:txBody>
                  <a:tcPr marL="99069" marR="99069"/>
                </a:tc>
                <a:tc>
                  <a:txBody>
                    <a:bodyPr/>
                    <a:lstStyle/>
                    <a:p>
                      <a:r>
                        <a:rPr lang="nb-NO" sz="1050" dirty="0"/>
                        <a:t>Fra Matibox 3 dager. Mat tilberedes av barnehagen på fredager. Onsdag turmat/matpakke</a:t>
                      </a:r>
                    </a:p>
                  </a:txBody>
                  <a:tcPr marL="99069" marR="99069"/>
                </a:tc>
                <a:extLst>
                  <a:ext uri="{0D108BD9-81ED-4DB2-BD59-A6C34878D82A}">
                    <a16:rowId xmlns:a16="http://schemas.microsoft.com/office/drawing/2014/main" val="10006"/>
                  </a:ext>
                </a:extLst>
              </a:tr>
              <a:tr h="365760">
                <a:tc>
                  <a:txBody>
                    <a:bodyPr/>
                    <a:lstStyle/>
                    <a:p>
                      <a:r>
                        <a:rPr lang="nb-NO" sz="1050" dirty="0"/>
                        <a:t>12.00</a:t>
                      </a:r>
                    </a:p>
                  </a:txBody>
                  <a:tcPr marL="99069" marR="99069"/>
                </a:tc>
                <a:tc>
                  <a:txBody>
                    <a:bodyPr/>
                    <a:lstStyle/>
                    <a:p>
                      <a:r>
                        <a:rPr lang="nb-NO" sz="1050" dirty="0"/>
                        <a:t>Lek ute – </a:t>
                      </a:r>
                      <a:r>
                        <a:rPr lang="nb-NO" sz="1050" baseline="0" dirty="0"/>
                        <a:t>sovetid små</a:t>
                      </a:r>
                      <a:endParaRPr lang="nb-NO" sz="1050" dirty="0"/>
                    </a:p>
                  </a:txBody>
                  <a:tcPr marL="99069" marR="99069"/>
                </a:tc>
                <a:tc>
                  <a:txBody>
                    <a:bodyPr/>
                    <a:lstStyle/>
                    <a:p>
                      <a:endParaRPr lang="nb-NO" sz="1050" dirty="0"/>
                    </a:p>
                  </a:txBody>
                  <a:tcPr marL="99069" marR="99069"/>
                </a:tc>
                <a:extLst>
                  <a:ext uri="{0D108BD9-81ED-4DB2-BD59-A6C34878D82A}">
                    <a16:rowId xmlns:a16="http://schemas.microsoft.com/office/drawing/2014/main" val="10007"/>
                  </a:ext>
                </a:extLst>
              </a:tr>
              <a:tr h="365760">
                <a:tc>
                  <a:txBody>
                    <a:bodyPr/>
                    <a:lstStyle/>
                    <a:p>
                      <a:r>
                        <a:rPr lang="nb-NO" sz="1050" dirty="0"/>
                        <a:t>14.00</a:t>
                      </a:r>
                    </a:p>
                  </a:txBody>
                  <a:tcPr marL="99069" marR="99069"/>
                </a:tc>
                <a:tc>
                  <a:txBody>
                    <a:bodyPr/>
                    <a:lstStyle/>
                    <a:p>
                      <a:r>
                        <a:rPr lang="nb-NO" sz="1050" dirty="0"/>
                        <a:t>Mat </a:t>
                      </a:r>
                    </a:p>
                  </a:txBody>
                  <a:tcPr marL="99069" marR="99069"/>
                </a:tc>
                <a:tc>
                  <a:txBody>
                    <a:bodyPr/>
                    <a:lstStyle/>
                    <a:p>
                      <a:r>
                        <a:rPr lang="nb-NO" sz="1050" dirty="0"/>
                        <a:t>Medbrakt matpakke. De får melk i barnehagen</a:t>
                      </a:r>
                    </a:p>
                  </a:txBody>
                  <a:tcPr marL="99069" marR="99069"/>
                </a:tc>
                <a:extLst>
                  <a:ext uri="{0D108BD9-81ED-4DB2-BD59-A6C34878D82A}">
                    <a16:rowId xmlns:a16="http://schemas.microsoft.com/office/drawing/2014/main" val="10008"/>
                  </a:ext>
                </a:extLst>
              </a:tr>
              <a:tr h="365760">
                <a:tc>
                  <a:txBody>
                    <a:bodyPr/>
                    <a:lstStyle/>
                    <a:p>
                      <a:r>
                        <a:rPr lang="nb-NO" sz="1050" dirty="0"/>
                        <a:t>14.30</a:t>
                      </a:r>
                    </a:p>
                  </a:txBody>
                  <a:tcPr marL="99069" marR="99069"/>
                </a:tc>
                <a:tc>
                  <a:txBody>
                    <a:bodyPr/>
                    <a:lstStyle/>
                    <a:p>
                      <a:r>
                        <a:rPr lang="nb-NO" sz="1050" dirty="0"/>
                        <a:t>Lesestund</a:t>
                      </a:r>
                    </a:p>
                  </a:txBody>
                  <a:tcPr marL="99069" marR="99069"/>
                </a:tc>
                <a:tc>
                  <a:txBody>
                    <a:bodyPr/>
                    <a:lstStyle/>
                    <a:p>
                      <a:endParaRPr lang="nb-NO" sz="1050" dirty="0"/>
                    </a:p>
                  </a:txBody>
                  <a:tcPr marL="99069" marR="99069"/>
                </a:tc>
                <a:extLst>
                  <a:ext uri="{0D108BD9-81ED-4DB2-BD59-A6C34878D82A}">
                    <a16:rowId xmlns:a16="http://schemas.microsoft.com/office/drawing/2014/main" val="10009"/>
                  </a:ext>
                </a:extLst>
              </a:tr>
              <a:tr h="365760">
                <a:tc>
                  <a:txBody>
                    <a:bodyPr/>
                    <a:lstStyle/>
                    <a:p>
                      <a:r>
                        <a:rPr lang="nb-NO" sz="1050" dirty="0"/>
                        <a:t>1500</a:t>
                      </a:r>
                    </a:p>
                  </a:txBody>
                  <a:tcPr marL="99069" marR="99069"/>
                </a:tc>
                <a:tc>
                  <a:txBody>
                    <a:bodyPr/>
                    <a:lstStyle/>
                    <a:p>
                      <a:r>
                        <a:rPr lang="nb-NO" sz="1050" dirty="0"/>
                        <a:t>Frilek på avdelingene eller ute. Kjernetid slutt</a:t>
                      </a:r>
                    </a:p>
                  </a:txBody>
                  <a:tcPr marL="99069" marR="99069"/>
                </a:tc>
                <a:tc>
                  <a:txBody>
                    <a:bodyPr/>
                    <a:lstStyle/>
                    <a:p>
                      <a:endParaRPr lang="nb-NO" sz="1050" dirty="0"/>
                    </a:p>
                  </a:txBody>
                  <a:tcPr marL="99069" marR="99069"/>
                </a:tc>
                <a:extLst>
                  <a:ext uri="{0D108BD9-81ED-4DB2-BD59-A6C34878D82A}">
                    <a16:rowId xmlns:a16="http://schemas.microsoft.com/office/drawing/2014/main" val="10010"/>
                  </a:ext>
                </a:extLst>
              </a:tr>
              <a:tr h="365760">
                <a:tc>
                  <a:txBody>
                    <a:bodyPr/>
                    <a:lstStyle/>
                    <a:p>
                      <a:r>
                        <a:rPr lang="nb-NO" sz="1050" dirty="0"/>
                        <a:t>1645</a:t>
                      </a:r>
                    </a:p>
                  </a:txBody>
                  <a:tcPr marL="99069" marR="99069"/>
                </a:tc>
                <a:tc>
                  <a:txBody>
                    <a:bodyPr/>
                    <a:lstStyle/>
                    <a:p>
                      <a:r>
                        <a:rPr lang="nb-NO" sz="1050" dirty="0"/>
                        <a:t>Stenger</a:t>
                      </a:r>
                    </a:p>
                  </a:txBody>
                  <a:tcPr marL="99069" marR="99069"/>
                </a:tc>
                <a:tc>
                  <a:txBody>
                    <a:bodyPr/>
                    <a:lstStyle/>
                    <a:p>
                      <a:r>
                        <a:rPr lang="nb-NO" sz="1050" dirty="0"/>
                        <a:t>Hentes slik at vi kan </a:t>
                      </a:r>
                      <a:r>
                        <a:rPr lang="nb-NO" sz="1050"/>
                        <a:t>låse</a:t>
                      </a:r>
                      <a:r>
                        <a:rPr lang="nb-NO" sz="1050" baseline="0"/>
                        <a:t> </a:t>
                      </a:r>
                      <a:r>
                        <a:rPr lang="nb-NO" sz="1050"/>
                        <a:t>1645</a:t>
                      </a:r>
                      <a:endParaRPr lang="nb-NO" sz="1050" dirty="0"/>
                    </a:p>
                  </a:txBody>
                  <a:tcPr marL="99069" marR="99069"/>
                </a:tc>
                <a:extLst>
                  <a:ext uri="{0D108BD9-81ED-4DB2-BD59-A6C34878D82A}">
                    <a16:rowId xmlns:a16="http://schemas.microsoft.com/office/drawing/2014/main" val="10011"/>
                  </a:ext>
                </a:extLst>
              </a:tr>
              <a:tr h="579120">
                <a:tc gridSpan="3">
                  <a:txBody>
                    <a:bodyPr/>
                    <a:lstStyle/>
                    <a:p>
                      <a:r>
                        <a:rPr lang="nb-NO" sz="1050" dirty="0"/>
                        <a:t>Dette</a:t>
                      </a:r>
                      <a:r>
                        <a:rPr lang="nb-NO" sz="1050" baseline="0" dirty="0"/>
                        <a:t> er e</a:t>
                      </a:r>
                      <a:r>
                        <a:rPr lang="nb-NO" sz="1050" dirty="0"/>
                        <a:t>t grovt oppsett over dagen,</a:t>
                      </a:r>
                      <a:r>
                        <a:rPr lang="nb-NO" sz="1050" baseline="0" dirty="0"/>
                        <a:t> her vil det foregå flere aktiviteter som kan variere på tider. Og </a:t>
                      </a:r>
                      <a:r>
                        <a:rPr lang="nb-NO" sz="1050" dirty="0"/>
                        <a:t>sovetidene er avhengig av det enkelte barns behov. Leken skal vernes og skal gis gjennomgående god tid.</a:t>
                      </a:r>
                    </a:p>
                  </a:txBody>
                  <a:tcPr marL="99069" marR="99069"/>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0012"/>
                  </a:ext>
                </a:extLst>
              </a:tr>
            </a:tbl>
          </a:graphicData>
        </a:graphic>
      </p:graphicFrame>
      <p:pic>
        <p:nvPicPr>
          <p:cNvPr id="9276" name="Bilde 16"/>
          <p:cNvPicPr>
            <a:picLocks noChangeAspect="1"/>
          </p:cNvPicPr>
          <p:nvPr/>
        </p:nvPicPr>
        <p:blipFill>
          <a:blip r:embed="rId3">
            <a:extLst>
              <a:ext uri="{28A0092B-C50C-407E-A947-70E740481C1C}">
                <a14:useLocalDpi xmlns:a14="http://schemas.microsoft.com/office/drawing/2010/main" val="0"/>
              </a:ext>
            </a:extLst>
          </a:blip>
          <a:srcRect t="10567" b="11250"/>
          <a:stretch>
            <a:fillRect/>
          </a:stretch>
        </p:blipFill>
        <p:spPr bwMode="auto">
          <a:xfrm>
            <a:off x="6260904" y="213712"/>
            <a:ext cx="2665054" cy="125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Express\AppData\Local\Microsoft\Windows\Temporary Internet Files\Content.IE5\VV3Q5IHF\MC900441312[1].png">
            <a:extLst>
              <a:ext uri="{FF2B5EF4-FFF2-40B4-BE49-F238E27FC236}">
                <a16:creationId xmlns:a16="http://schemas.microsoft.com/office/drawing/2014/main" id="{97A90DE6-1DCB-4D31-A53B-D71D7DB2A3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1712" y="1196752"/>
            <a:ext cx="2360952"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6">
            <a:extLst>
              <a:ext uri="{FF2B5EF4-FFF2-40B4-BE49-F238E27FC236}">
                <a16:creationId xmlns:a16="http://schemas.microsoft.com/office/drawing/2014/main" id="{D33589FA-CF8F-43F9-946E-5C618596EA56}"/>
              </a:ext>
            </a:extLst>
          </p:cNvPr>
          <p:cNvSpPr/>
          <p:nvPr/>
        </p:nvSpPr>
        <p:spPr>
          <a:xfrm>
            <a:off x="7833320" y="1878504"/>
            <a:ext cx="1512591" cy="120032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altLang="nb-NO" sz="1800" b="1" i="0" u="none" strike="noStrike" kern="1200" cap="none" spc="0" normalizeH="0" baseline="0" noProof="1">
                <a:ln>
                  <a:noFill/>
                </a:ln>
                <a:solidFill>
                  <a:prstClr val="black"/>
                </a:solidFill>
                <a:effectLst/>
                <a:uLnTx/>
                <a:uFillTx/>
                <a:latin typeface="Century Gothic" panose="020B0502020202020204"/>
                <a:ea typeface="+mn-ea"/>
                <a:cs typeface="Arial" charset="0"/>
              </a:rPr>
              <a:t>     Husk!</a:t>
            </a:r>
            <a:endParaRPr kumimoji="0" lang="nb-NO" altLang="nb-NO" sz="1200" b="1" i="0" u="none" strike="noStrike" kern="1200" cap="none" spc="0" normalizeH="0" baseline="0" noProof="1">
              <a:ln>
                <a:noFill/>
              </a:ln>
              <a:solidFill>
                <a:prstClr val="black"/>
              </a:solidFill>
              <a:effectLst/>
              <a:uLnTx/>
              <a:uFillTx/>
              <a:latin typeface="Century Gothic" panose="020B0502020202020204"/>
              <a:ea typeface="+mn-ea"/>
              <a:cs typeface="Arial"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altLang="nb-NO" sz="1200" b="1" i="0" u="none" strike="noStrike" kern="1200" cap="none" spc="0" normalizeH="0" baseline="0" noProof="1">
              <a:ln>
                <a:noFill/>
              </a:ln>
              <a:solidFill>
                <a:prstClr val="black"/>
              </a:solidFill>
              <a:effectLst/>
              <a:uLnTx/>
              <a:uFillTx/>
              <a:latin typeface="Century Gothic" panose="020B0502020202020204"/>
              <a:ea typeface="+mn-ea"/>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altLang="nb-NO" sz="1400" b="1" i="1" u="sng" strike="noStrike" kern="1200" cap="none" spc="0" normalizeH="0" baseline="0" noProof="1">
                <a:ln>
                  <a:noFill/>
                </a:ln>
                <a:solidFill>
                  <a:prstClr val="black"/>
                </a:solidFill>
                <a:effectLst/>
                <a:uLnTx/>
                <a:uFillTx/>
                <a:latin typeface="Century Gothic" panose="020B0502020202020204"/>
                <a:ea typeface="+mn-ea"/>
                <a:cs typeface="Arial" charset="0"/>
              </a:rPr>
              <a:t>Turdag: 2 matpakker og drikke.</a:t>
            </a:r>
            <a:endParaRPr kumimoji="0" lang="nb-NO" altLang="nb-NO" sz="1100" b="0" i="1" u="sng" strike="noStrike" kern="1200" cap="none" spc="0" normalizeH="0" baseline="0" noProof="1">
              <a:ln>
                <a:noFill/>
              </a:ln>
              <a:solidFill>
                <a:prstClr val="black"/>
              </a:solidFill>
              <a:effectLst/>
              <a:uLnTx/>
              <a:uFillTx/>
              <a:latin typeface="Century Gothic" panose="020B0502020202020204"/>
              <a:ea typeface="+mn-ea"/>
              <a:cs typeface="Arial" charset="0"/>
            </a:endParaRPr>
          </a:p>
        </p:txBody>
      </p:sp>
      <p:pic>
        <p:nvPicPr>
          <p:cNvPr id="8" name="Picture 2" descr="C:\Users\Express\AppData\Local\Microsoft\Windows\Temporary Internet Files\Content.IE5\VV3Q5IHF\MC900441312[1].png">
            <a:extLst>
              <a:ext uri="{FF2B5EF4-FFF2-40B4-BE49-F238E27FC236}">
                <a16:creationId xmlns:a16="http://schemas.microsoft.com/office/drawing/2014/main" id="{91A6622B-2316-4FBD-B82E-A1D86456FA8B}"/>
              </a:ext>
            </a:extLst>
          </p:cNvPr>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351712" y="3683603"/>
            <a:ext cx="2360952" cy="305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8">
            <a:extLst>
              <a:ext uri="{FF2B5EF4-FFF2-40B4-BE49-F238E27FC236}">
                <a16:creationId xmlns:a16="http://schemas.microsoft.com/office/drawing/2014/main" id="{13530796-162F-4B49-8C36-87424579C613}"/>
              </a:ext>
            </a:extLst>
          </p:cNvPr>
          <p:cNvSpPr/>
          <p:nvPr/>
        </p:nvSpPr>
        <p:spPr>
          <a:xfrm>
            <a:off x="7895972" y="4398784"/>
            <a:ext cx="1593532" cy="113877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altLang="nb-NO" sz="1800" b="1" i="0" u="none" strike="noStrike" kern="1200" cap="none" spc="0" normalizeH="0" baseline="0" noProof="1">
                <a:ln>
                  <a:noFill/>
                </a:ln>
                <a:solidFill>
                  <a:prstClr val="black"/>
                </a:solidFill>
                <a:effectLst/>
                <a:uLnTx/>
                <a:uFillTx/>
                <a:latin typeface="Century Gothic" panose="020B0502020202020204"/>
                <a:ea typeface="+mn-ea"/>
                <a:cs typeface="Arial" charset="0"/>
              </a:rPr>
              <a:t>       </a:t>
            </a:r>
            <a:endParaRPr kumimoji="0" lang="nb-NO" altLang="nb-NO" sz="1400" b="1" i="0" u="none" strike="noStrike" kern="1200" cap="none" spc="0" normalizeH="0" baseline="0" noProof="1">
              <a:ln>
                <a:noFill/>
              </a:ln>
              <a:solidFill>
                <a:prstClr val="black"/>
              </a:solidFill>
              <a:effectLst/>
              <a:uLnTx/>
              <a:uFillTx/>
              <a:latin typeface="Century Gothic" panose="020B0502020202020204"/>
              <a:ea typeface="+mn-ea"/>
              <a:cs typeface="Arial"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altLang="nb-NO" sz="800" b="1" i="0" u="none" strike="noStrike" kern="1200" cap="none" spc="0" normalizeH="0" baseline="0" noProof="1">
              <a:ln>
                <a:noFill/>
              </a:ln>
              <a:solidFill>
                <a:prstClr val="black"/>
              </a:solidFill>
              <a:effectLst/>
              <a:uLnTx/>
              <a:uFillTx/>
              <a:latin typeface="Century Gothic" panose="020B0502020202020204"/>
              <a:ea typeface="+mn-ea"/>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altLang="nb-NO" sz="1400" b="1" i="0" u="none" strike="noStrike" kern="1200" cap="none" spc="0" normalizeH="0" baseline="0" noProof="1">
                <a:ln>
                  <a:noFill/>
                </a:ln>
                <a:solidFill>
                  <a:prstClr val="black"/>
                </a:solidFill>
                <a:effectLst/>
                <a:uLnTx/>
                <a:uFillTx/>
                <a:latin typeface="Century Gothic" panose="020B0502020202020204"/>
                <a:ea typeface="+mn-ea"/>
                <a:cs typeface="Arial" charset="0"/>
              </a:rPr>
              <a:t>Førskolearbeid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altLang="nb-NO" sz="1400" b="1" i="0" u="none" strike="noStrike" kern="1200" cap="none" spc="0" normalizeH="0" baseline="0" noProof="1">
              <a:ln>
                <a:noFill/>
              </a:ln>
              <a:solidFill>
                <a:prstClr val="black"/>
              </a:solidFill>
              <a:effectLst/>
              <a:uLnTx/>
              <a:uFillTx/>
              <a:latin typeface="Century Gothic" panose="020B0502020202020204"/>
              <a:ea typeface="+mn-ea"/>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altLang="nb-NO" sz="1400" b="1" i="0" u="none" strike="noStrike" kern="1200" cap="none" spc="0" normalizeH="0" baseline="0" noProof="1">
                <a:ln>
                  <a:noFill/>
                </a:ln>
                <a:solidFill>
                  <a:prstClr val="black"/>
                </a:solidFill>
                <a:effectLst/>
                <a:uLnTx/>
                <a:uFillTx/>
                <a:latin typeface="Century Gothic" panose="020B0502020202020204"/>
                <a:ea typeface="+mn-ea"/>
                <a:cs typeface="Arial" charset="0"/>
              </a:rPr>
              <a:t>Lekegrupper</a:t>
            </a:r>
          </a:p>
        </p:txBody>
      </p:sp>
      <p:sp>
        <p:nvSpPr>
          <p:cNvPr id="3" name="Rectangle 2">
            <a:extLst>
              <a:ext uri="{FF2B5EF4-FFF2-40B4-BE49-F238E27FC236}">
                <a16:creationId xmlns:a16="http://schemas.microsoft.com/office/drawing/2014/main" id="{5E94E213-1329-08E4-6C52-F6D464126305}"/>
              </a:ext>
            </a:extLst>
          </p:cNvPr>
          <p:cNvSpPr>
            <a:spLocks noChangeArrowheads="1"/>
          </p:cNvSpPr>
          <p:nvPr/>
        </p:nvSpPr>
        <p:spPr bwMode="auto">
          <a:xfrm>
            <a:off x="3951288" y="307155"/>
            <a:ext cx="1455900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aphicFrame>
        <p:nvGraphicFramePr>
          <p:cNvPr id="4" name="Objekt 3">
            <a:extLst>
              <a:ext uri="{FF2B5EF4-FFF2-40B4-BE49-F238E27FC236}">
                <a16:creationId xmlns:a16="http://schemas.microsoft.com/office/drawing/2014/main" id="{CC416D71-8371-C7B4-22EC-9A12648FDE11}"/>
              </a:ext>
            </a:extLst>
          </p:cNvPr>
          <p:cNvGraphicFramePr>
            <a:graphicFrameLocks noChangeAspect="1"/>
          </p:cNvGraphicFramePr>
          <p:nvPr/>
        </p:nvGraphicFramePr>
        <p:xfrm>
          <a:off x="3951288" y="213712"/>
          <a:ext cx="2309616" cy="1103093"/>
        </p:xfrm>
        <a:graphic>
          <a:graphicData uri="http://schemas.openxmlformats.org/presentationml/2006/ole">
            <mc:AlternateContent xmlns:mc="http://schemas.openxmlformats.org/markup-compatibility/2006">
              <mc:Choice xmlns:v="urn:schemas-microsoft-com:vml" Requires="v">
                <p:oleObj r:id="rId5" imgW="8059275" imgH="6439799" progId="MSPhotoEd.3">
                  <p:embed/>
                </p:oleObj>
              </mc:Choice>
              <mc:Fallback>
                <p:oleObj r:id="rId5" imgW="8059275" imgH="6439799" progId="MSPhotoEd.3">
                  <p:embed/>
                  <p:pic>
                    <p:nvPicPr>
                      <p:cNvPr id="4" name="Objekt 3">
                        <a:extLst>
                          <a:ext uri="{FF2B5EF4-FFF2-40B4-BE49-F238E27FC236}">
                            <a16:creationId xmlns:a16="http://schemas.microsoft.com/office/drawing/2014/main" id="{CC416D71-8371-C7B4-22EC-9A12648FDE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1288" y="213712"/>
                        <a:ext cx="2309616" cy="1103093"/>
                      </a:xfrm>
                      <a:prstGeom prst="rect">
                        <a:avLst/>
                      </a:prstGeom>
                      <a:noFill/>
                    </p:spPr>
                  </p:pic>
                </p:oleObj>
              </mc:Fallback>
            </mc:AlternateContent>
          </a:graphicData>
        </a:graphic>
      </p:graphicFrame>
      <p:pic>
        <p:nvPicPr>
          <p:cNvPr id="5" name="Bilde 4">
            <a:extLst>
              <a:ext uri="{FF2B5EF4-FFF2-40B4-BE49-F238E27FC236}">
                <a16:creationId xmlns:a16="http://schemas.microsoft.com/office/drawing/2014/main" id="{E35681B6-D56F-4238-637D-50ED04A3A6D9}"/>
              </a:ext>
            </a:extLst>
          </p:cNvPr>
          <p:cNvPicPr>
            <a:picLocks noChangeAspect="1"/>
          </p:cNvPicPr>
          <p:nvPr/>
        </p:nvPicPr>
        <p:blipFill>
          <a:blip r:embed="rId7"/>
          <a:stretch>
            <a:fillRect/>
          </a:stretch>
        </p:blipFill>
        <p:spPr>
          <a:xfrm>
            <a:off x="81517" y="166061"/>
            <a:ext cx="3869771" cy="1267579"/>
          </a:xfrm>
          <a:prstGeom prst="rect">
            <a:avLst/>
          </a:prstGeom>
        </p:spPr>
      </p:pic>
      <p:sp>
        <p:nvSpPr>
          <p:cNvPr id="10" name="Plassholder for lysbildenummer 9">
            <a:extLst>
              <a:ext uri="{FF2B5EF4-FFF2-40B4-BE49-F238E27FC236}">
                <a16:creationId xmlns:a16="http://schemas.microsoft.com/office/drawing/2014/main" id="{D65C6D87-C23E-5D39-218A-8B7321D8273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C90E0B-E54B-467E-8111-996E4240FECF}" type="slidenum">
              <a:rPr kumimoji="0" lang="nb-NO" altLang="nb-NO"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b-NO" altLang="nb-NO"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27363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nvGraphicFramePr>
        <p:xfrm>
          <a:off x="1218407" y="3151188"/>
          <a:ext cx="7177086" cy="888999"/>
        </p:xfrm>
        <a:graphic>
          <a:graphicData uri="http://schemas.openxmlformats.org/drawingml/2006/table">
            <a:tbl>
              <a:tblPr>
                <a:tableStyleId>{16D9F66E-5EB9-4882-86FB-DCBF35E3C3E4}</a:tableStyleId>
              </a:tblPr>
              <a:tblGrid>
                <a:gridCol w="843826">
                  <a:extLst>
                    <a:ext uri="{9D8B030D-6E8A-4147-A177-3AD203B41FA5}">
                      <a16:colId xmlns:a16="http://schemas.microsoft.com/office/drawing/2014/main" val="20000"/>
                    </a:ext>
                  </a:extLst>
                </a:gridCol>
                <a:gridCol w="1189124">
                  <a:extLst>
                    <a:ext uri="{9D8B030D-6E8A-4147-A177-3AD203B41FA5}">
                      <a16:colId xmlns:a16="http://schemas.microsoft.com/office/drawing/2014/main" val="20001"/>
                    </a:ext>
                  </a:extLst>
                </a:gridCol>
                <a:gridCol w="1285848">
                  <a:extLst>
                    <a:ext uri="{9D8B030D-6E8A-4147-A177-3AD203B41FA5}">
                      <a16:colId xmlns:a16="http://schemas.microsoft.com/office/drawing/2014/main" val="20002"/>
                    </a:ext>
                  </a:extLst>
                </a:gridCol>
                <a:gridCol w="1285848">
                  <a:extLst>
                    <a:ext uri="{9D8B030D-6E8A-4147-A177-3AD203B41FA5}">
                      <a16:colId xmlns:a16="http://schemas.microsoft.com/office/drawing/2014/main" val="20003"/>
                    </a:ext>
                  </a:extLst>
                </a:gridCol>
                <a:gridCol w="1285848">
                  <a:extLst>
                    <a:ext uri="{9D8B030D-6E8A-4147-A177-3AD203B41FA5}">
                      <a16:colId xmlns:a16="http://schemas.microsoft.com/office/drawing/2014/main" val="20004"/>
                    </a:ext>
                  </a:extLst>
                </a:gridCol>
                <a:gridCol w="1286592">
                  <a:extLst>
                    <a:ext uri="{9D8B030D-6E8A-4147-A177-3AD203B41FA5}">
                      <a16:colId xmlns:a16="http://schemas.microsoft.com/office/drawing/2014/main" val="20005"/>
                    </a:ext>
                  </a:extLst>
                </a:gridCol>
              </a:tblGrid>
              <a:tr h="296333">
                <a:tc>
                  <a:txBody>
                    <a:bodyPr/>
                    <a:lstStyle/>
                    <a:p>
                      <a:pPr algn="l">
                        <a:spcAft>
                          <a:spcPts val="600"/>
                        </a:spcAft>
                      </a:pPr>
                      <a:endParaRPr lang="nb-NO" sz="1200" b="1" i="1" dirty="0">
                        <a:effectLst/>
                        <a:latin typeface="Times New Roman"/>
                        <a:ea typeface="Lucida Sans Unicode"/>
                      </a:endParaRPr>
                    </a:p>
                  </a:txBody>
                  <a:tcPr marL="37837" marR="37837" marT="34908" marB="34908" anchor="ctr"/>
                </a:tc>
                <a:tc>
                  <a:txBody>
                    <a:bodyPr/>
                    <a:lstStyle/>
                    <a:p>
                      <a:pPr algn="ctr">
                        <a:spcAft>
                          <a:spcPts val="600"/>
                        </a:spcAft>
                      </a:pPr>
                      <a:r>
                        <a:rPr lang="nb-NO" sz="1200" dirty="0">
                          <a:effectLst/>
                        </a:rPr>
                        <a:t>Mandag </a:t>
                      </a:r>
                      <a:endParaRPr lang="nb-NO" sz="1200" b="1" i="1" dirty="0">
                        <a:effectLst/>
                        <a:latin typeface="Times New Roman"/>
                        <a:ea typeface="Lucida Sans Unicode"/>
                      </a:endParaRPr>
                    </a:p>
                  </a:txBody>
                  <a:tcPr marL="37837" marR="37837" marT="34908" marB="34908" anchor="ctr"/>
                </a:tc>
                <a:tc>
                  <a:txBody>
                    <a:bodyPr/>
                    <a:lstStyle/>
                    <a:p>
                      <a:pPr algn="ctr">
                        <a:spcAft>
                          <a:spcPts val="600"/>
                        </a:spcAft>
                      </a:pPr>
                      <a:r>
                        <a:rPr lang="nb-NO" sz="1200" dirty="0">
                          <a:effectLst/>
                        </a:rPr>
                        <a:t>Tirsdag </a:t>
                      </a:r>
                      <a:endParaRPr lang="nb-NO" sz="1200" b="1" i="1" dirty="0">
                        <a:effectLst/>
                        <a:latin typeface="Times New Roman"/>
                        <a:ea typeface="Lucida Sans Unicode"/>
                      </a:endParaRPr>
                    </a:p>
                  </a:txBody>
                  <a:tcPr marL="37837" marR="37837" marT="34908" marB="34908" anchor="ctr"/>
                </a:tc>
                <a:tc>
                  <a:txBody>
                    <a:bodyPr/>
                    <a:lstStyle/>
                    <a:p>
                      <a:pPr algn="ctr">
                        <a:spcAft>
                          <a:spcPts val="600"/>
                        </a:spcAft>
                      </a:pPr>
                      <a:r>
                        <a:rPr lang="nb-NO" sz="1200" dirty="0">
                          <a:effectLst/>
                        </a:rPr>
                        <a:t>Onsdag </a:t>
                      </a:r>
                      <a:endParaRPr lang="nb-NO" sz="1200" b="1" i="1" dirty="0">
                        <a:effectLst/>
                        <a:latin typeface="Times New Roman"/>
                        <a:ea typeface="Lucida Sans Unicode"/>
                      </a:endParaRPr>
                    </a:p>
                  </a:txBody>
                  <a:tcPr marL="37837" marR="37837" marT="34908" marB="34908" anchor="ctr"/>
                </a:tc>
                <a:tc>
                  <a:txBody>
                    <a:bodyPr/>
                    <a:lstStyle/>
                    <a:p>
                      <a:pPr algn="ctr">
                        <a:spcAft>
                          <a:spcPts val="600"/>
                        </a:spcAft>
                      </a:pPr>
                      <a:r>
                        <a:rPr lang="nb-NO" sz="1200" dirty="0">
                          <a:effectLst/>
                        </a:rPr>
                        <a:t>Torsdag </a:t>
                      </a:r>
                      <a:endParaRPr lang="nb-NO" sz="1200" b="1" i="1" dirty="0">
                        <a:effectLst/>
                        <a:latin typeface="Times New Roman"/>
                        <a:ea typeface="Lucida Sans Unicode"/>
                      </a:endParaRPr>
                    </a:p>
                  </a:txBody>
                  <a:tcPr marL="37837" marR="37837" marT="34908" marB="34908" anchor="ctr"/>
                </a:tc>
                <a:tc>
                  <a:txBody>
                    <a:bodyPr/>
                    <a:lstStyle/>
                    <a:p>
                      <a:pPr algn="ctr">
                        <a:spcAft>
                          <a:spcPts val="600"/>
                        </a:spcAft>
                      </a:pPr>
                      <a:r>
                        <a:rPr lang="nb-NO" sz="1200" dirty="0">
                          <a:effectLst/>
                        </a:rPr>
                        <a:t>Fredag </a:t>
                      </a:r>
                      <a:endParaRPr lang="nb-NO" sz="1200" b="1" i="1" dirty="0">
                        <a:effectLst/>
                        <a:latin typeface="Times New Roman"/>
                        <a:ea typeface="Lucida Sans Unicode"/>
                      </a:endParaRPr>
                    </a:p>
                  </a:txBody>
                  <a:tcPr marL="37837" marR="37837" marT="34908" marB="34908" anchor="ctr"/>
                </a:tc>
                <a:extLst>
                  <a:ext uri="{0D108BD9-81ED-4DB2-BD59-A6C34878D82A}">
                    <a16:rowId xmlns:a16="http://schemas.microsoft.com/office/drawing/2014/main" val="10000"/>
                  </a:ext>
                </a:extLst>
              </a:tr>
              <a:tr h="296333">
                <a:tc>
                  <a:txBody>
                    <a:bodyPr/>
                    <a:lstStyle/>
                    <a:p>
                      <a:pPr>
                        <a:spcAft>
                          <a:spcPts val="0"/>
                        </a:spcAft>
                      </a:pPr>
                      <a:r>
                        <a:rPr lang="nb-NO" sz="1200" dirty="0">
                          <a:effectLst/>
                        </a:rPr>
                        <a:t>Fri</a:t>
                      </a:r>
                      <a:endParaRPr lang="nb-NO" sz="1200" dirty="0">
                        <a:effectLst/>
                        <a:latin typeface="Times New Roman"/>
                        <a:ea typeface="Lucida Sans Unicode"/>
                      </a:endParaRPr>
                    </a:p>
                  </a:txBody>
                  <a:tcPr marL="37837" marR="37837" marT="34908" marB="34908"/>
                </a:tc>
                <a:tc>
                  <a:txBody>
                    <a:bodyPr/>
                    <a:lstStyle/>
                    <a:p>
                      <a:pPr>
                        <a:spcAft>
                          <a:spcPts val="600"/>
                        </a:spcAft>
                      </a:pPr>
                      <a:r>
                        <a:rPr lang="nb-NO" sz="1200" dirty="0">
                          <a:effectLst/>
                        </a:rPr>
                        <a:t> </a:t>
                      </a:r>
                      <a:endParaRPr lang="nb-NO" sz="1200" dirty="0">
                        <a:effectLst/>
                        <a:latin typeface="Times New Roman"/>
                        <a:ea typeface="Lucida Sans Unicode"/>
                      </a:endParaRPr>
                    </a:p>
                  </a:txBody>
                  <a:tcPr marL="37837" marR="37837" marT="34908" marB="34908"/>
                </a:tc>
                <a:tc>
                  <a:txBody>
                    <a:bodyPr/>
                    <a:lstStyle/>
                    <a:p>
                      <a:pPr>
                        <a:spcAft>
                          <a:spcPts val="600"/>
                        </a:spcAft>
                      </a:pPr>
                      <a:r>
                        <a:rPr lang="nb-NO" sz="1200">
                          <a:effectLst/>
                        </a:rPr>
                        <a:t> </a:t>
                      </a:r>
                      <a:endParaRPr lang="nb-NO" sz="1200">
                        <a:effectLst/>
                        <a:latin typeface="Times New Roman"/>
                        <a:ea typeface="Lucida Sans Unicode"/>
                      </a:endParaRPr>
                    </a:p>
                  </a:txBody>
                  <a:tcPr marL="37837" marR="37837" marT="34908" marB="34908"/>
                </a:tc>
                <a:tc>
                  <a:txBody>
                    <a:bodyPr/>
                    <a:lstStyle/>
                    <a:p>
                      <a:pPr>
                        <a:spcAft>
                          <a:spcPts val="600"/>
                        </a:spcAft>
                      </a:pPr>
                      <a:r>
                        <a:rPr lang="nb-NO" sz="1200">
                          <a:effectLst/>
                        </a:rPr>
                        <a:t> </a:t>
                      </a:r>
                      <a:endParaRPr lang="nb-NO" sz="1200">
                        <a:effectLst/>
                        <a:latin typeface="Times New Roman"/>
                        <a:ea typeface="Lucida Sans Unicode"/>
                      </a:endParaRPr>
                    </a:p>
                  </a:txBody>
                  <a:tcPr marL="37837" marR="37837" marT="34908" marB="34908"/>
                </a:tc>
                <a:tc>
                  <a:txBody>
                    <a:bodyPr/>
                    <a:lstStyle/>
                    <a:p>
                      <a:pPr>
                        <a:spcAft>
                          <a:spcPts val="600"/>
                        </a:spcAft>
                      </a:pPr>
                      <a:r>
                        <a:rPr lang="nb-NO" sz="1200">
                          <a:effectLst/>
                        </a:rPr>
                        <a:t> </a:t>
                      </a:r>
                      <a:endParaRPr lang="nb-NO" sz="1200">
                        <a:effectLst/>
                        <a:latin typeface="Times New Roman"/>
                        <a:ea typeface="Lucida Sans Unicode"/>
                      </a:endParaRPr>
                    </a:p>
                  </a:txBody>
                  <a:tcPr marL="37837" marR="37837" marT="34908" marB="34908"/>
                </a:tc>
                <a:tc>
                  <a:txBody>
                    <a:bodyPr/>
                    <a:lstStyle/>
                    <a:p>
                      <a:pPr>
                        <a:spcAft>
                          <a:spcPts val="600"/>
                        </a:spcAft>
                      </a:pPr>
                      <a:r>
                        <a:rPr lang="nb-NO" sz="1200" dirty="0">
                          <a:effectLst/>
                        </a:rPr>
                        <a:t> </a:t>
                      </a:r>
                      <a:endParaRPr lang="nb-NO" sz="1200" dirty="0">
                        <a:effectLst/>
                        <a:latin typeface="Times New Roman"/>
                        <a:ea typeface="Lucida Sans Unicode"/>
                      </a:endParaRPr>
                    </a:p>
                  </a:txBody>
                  <a:tcPr marL="37837" marR="37837" marT="34908" marB="34908"/>
                </a:tc>
                <a:extLst>
                  <a:ext uri="{0D108BD9-81ED-4DB2-BD59-A6C34878D82A}">
                    <a16:rowId xmlns:a16="http://schemas.microsoft.com/office/drawing/2014/main" val="10001"/>
                  </a:ext>
                </a:extLst>
              </a:tr>
              <a:tr h="296333">
                <a:tc>
                  <a:txBody>
                    <a:bodyPr/>
                    <a:lstStyle/>
                    <a:p>
                      <a:pPr>
                        <a:spcAft>
                          <a:spcPts val="0"/>
                        </a:spcAft>
                      </a:pPr>
                      <a:r>
                        <a:rPr lang="nb-NO" sz="1200" dirty="0">
                          <a:effectLst/>
                        </a:rPr>
                        <a:t>Kommer</a:t>
                      </a:r>
                      <a:endParaRPr lang="nb-NO" sz="1200" dirty="0">
                        <a:effectLst/>
                        <a:latin typeface="Times New Roman"/>
                        <a:ea typeface="Lucida Sans Unicode"/>
                      </a:endParaRPr>
                    </a:p>
                  </a:txBody>
                  <a:tcPr marL="37837" marR="37837" marT="34908" marB="34908"/>
                </a:tc>
                <a:tc>
                  <a:txBody>
                    <a:bodyPr/>
                    <a:lstStyle/>
                    <a:p>
                      <a:pPr>
                        <a:spcAft>
                          <a:spcPts val="600"/>
                        </a:spcAft>
                      </a:pPr>
                      <a:r>
                        <a:rPr lang="nb-NO" sz="1200" dirty="0">
                          <a:effectLst/>
                        </a:rPr>
                        <a:t> </a:t>
                      </a:r>
                      <a:endParaRPr lang="nb-NO" sz="1200" dirty="0">
                        <a:effectLst/>
                        <a:latin typeface="Times New Roman"/>
                        <a:ea typeface="Lucida Sans Unicode"/>
                      </a:endParaRPr>
                    </a:p>
                  </a:txBody>
                  <a:tcPr marL="37837" marR="37837" marT="34908" marB="34908"/>
                </a:tc>
                <a:tc>
                  <a:txBody>
                    <a:bodyPr/>
                    <a:lstStyle/>
                    <a:p>
                      <a:pPr>
                        <a:spcAft>
                          <a:spcPts val="600"/>
                        </a:spcAft>
                      </a:pPr>
                      <a:r>
                        <a:rPr lang="nb-NO" sz="1200" dirty="0">
                          <a:effectLst/>
                        </a:rPr>
                        <a:t> </a:t>
                      </a:r>
                      <a:endParaRPr lang="nb-NO" sz="1200" dirty="0">
                        <a:effectLst/>
                        <a:latin typeface="Times New Roman"/>
                        <a:ea typeface="Lucida Sans Unicode"/>
                      </a:endParaRPr>
                    </a:p>
                  </a:txBody>
                  <a:tcPr marL="37837" marR="37837" marT="34908" marB="34908"/>
                </a:tc>
                <a:tc>
                  <a:txBody>
                    <a:bodyPr/>
                    <a:lstStyle/>
                    <a:p>
                      <a:pPr>
                        <a:spcAft>
                          <a:spcPts val="600"/>
                        </a:spcAft>
                      </a:pPr>
                      <a:r>
                        <a:rPr lang="nb-NO" sz="1200">
                          <a:effectLst/>
                        </a:rPr>
                        <a:t> </a:t>
                      </a:r>
                      <a:endParaRPr lang="nb-NO" sz="1200">
                        <a:effectLst/>
                        <a:latin typeface="Times New Roman"/>
                        <a:ea typeface="Lucida Sans Unicode"/>
                      </a:endParaRPr>
                    </a:p>
                  </a:txBody>
                  <a:tcPr marL="37837" marR="37837" marT="34908" marB="34908"/>
                </a:tc>
                <a:tc>
                  <a:txBody>
                    <a:bodyPr/>
                    <a:lstStyle/>
                    <a:p>
                      <a:pPr>
                        <a:spcAft>
                          <a:spcPts val="600"/>
                        </a:spcAft>
                      </a:pPr>
                      <a:r>
                        <a:rPr lang="nb-NO" sz="1200" dirty="0">
                          <a:effectLst/>
                        </a:rPr>
                        <a:t> </a:t>
                      </a:r>
                      <a:endParaRPr lang="nb-NO" sz="1200" dirty="0">
                        <a:effectLst/>
                        <a:latin typeface="Times New Roman"/>
                        <a:ea typeface="Lucida Sans Unicode"/>
                      </a:endParaRPr>
                    </a:p>
                  </a:txBody>
                  <a:tcPr marL="37837" marR="37837" marT="34908" marB="34908"/>
                </a:tc>
                <a:tc>
                  <a:txBody>
                    <a:bodyPr/>
                    <a:lstStyle/>
                    <a:p>
                      <a:pPr>
                        <a:spcAft>
                          <a:spcPts val="600"/>
                        </a:spcAft>
                      </a:pPr>
                      <a:r>
                        <a:rPr lang="nb-NO" sz="1200" dirty="0">
                          <a:effectLst/>
                        </a:rPr>
                        <a:t> </a:t>
                      </a:r>
                      <a:endParaRPr lang="nb-NO" sz="1200" dirty="0">
                        <a:effectLst/>
                        <a:latin typeface="Times New Roman"/>
                        <a:ea typeface="Lucida Sans Unicode"/>
                      </a:endParaRPr>
                    </a:p>
                  </a:txBody>
                  <a:tcPr marL="37837" marR="37837" marT="34908" marB="34908"/>
                </a:tc>
                <a:extLst>
                  <a:ext uri="{0D108BD9-81ED-4DB2-BD59-A6C34878D82A}">
                    <a16:rowId xmlns:a16="http://schemas.microsoft.com/office/drawing/2014/main" val="10002"/>
                  </a:ext>
                </a:extLst>
              </a:tr>
            </a:tbl>
          </a:graphicData>
        </a:graphic>
      </p:graphicFrame>
      <p:sp>
        <p:nvSpPr>
          <p:cNvPr id="12320" name="Rectangle 4"/>
          <p:cNvSpPr>
            <a:spLocks noChangeArrowheads="1"/>
          </p:cNvSpPr>
          <p:nvPr/>
        </p:nvSpPr>
        <p:spPr bwMode="auto">
          <a:xfrm>
            <a:off x="3733800" y="3960813"/>
            <a:ext cx="184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br>
              <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ektangel 8"/>
          <p:cNvSpPr/>
          <p:nvPr/>
        </p:nvSpPr>
        <p:spPr>
          <a:xfrm>
            <a:off x="506413" y="873125"/>
            <a:ext cx="8659812" cy="1815882"/>
          </a:xfrm>
          <a:prstGeom prst="rect">
            <a:avLst/>
          </a:prstGeom>
          <a:noFill/>
          <a:ln>
            <a:noFill/>
          </a:ln>
        </p:spPr>
        <p:style>
          <a:lnRef idx="0">
            <a:scrgbClr r="0" g="0" b="0"/>
          </a:lnRef>
          <a:fillRef idx="0">
            <a:scrgbClr r="0" g="0" b="0"/>
          </a:fillRef>
          <a:effectRef idx="0">
            <a:scrgbClr r="0" g="0" b="0"/>
          </a:effectRef>
          <a:fontRef idx="minor">
            <a:schemeClr val="accent6"/>
          </a:fontRef>
        </p:style>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3600" b="1" i="0" u="none" strike="noStrike" kern="1200" cap="none" spc="0" normalizeH="0" baseline="0" noProof="0" dirty="0">
                <a:ln>
                  <a:noFill/>
                </a:ln>
                <a:solidFill>
                  <a:srgbClr val="DE7E18">
                    <a:lumMod val="60000"/>
                    <a:lumOff val="40000"/>
                  </a:srgbClr>
                </a:solidFill>
                <a:effectLst/>
                <a:uLnTx/>
                <a:uFillTx/>
                <a:latin typeface="Harrington" pitchFamily="82" charset="0"/>
                <a:ea typeface="+mn-ea"/>
                <a:cs typeface="+mn-cs"/>
              </a:rPr>
              <a:t>SKOLENS HØSTFERIE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6AAC91"/>
                </a:solidFill>
                <a:effectLst/>
                <a:uLnTx/>
                <a:uFillTx/>
                <a:latin typeface="Century Gothic" panose="020B0502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6AAC91"/>
                </a:solidFill>
                <a:effectLst/>
                <a:uLnTx/>
                <a:uFillTx/>
                <a:latin typeface="Century Gothic" panose="020B0502020202020204"/>
                <a:ea typeface="+mn-ea"/>
                <a:cs typeface="+mn-cs"/>
              </a:rPr>
              <a:t>Dette er ingen forespørsel til foreldre om å ta barna ut i ekstra ferie, men vi erfarer at det ofte blir tatt fridager utover den tiden barnehagen holder stengt. Det en fordel for oss å få vite dette, slik at opparbeidet avspasering på bemanning kan bli tatt ut når barnegruppen er på det laveste.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dirty="0">
              <a:ln>
                <a:noFill/>
              </a:ln>
              <a:solidFill>
                <a:srgbClr val="6AAC91"/>
              </a:solidFill>
              <a:effectLst/>
              <a:uLnTx/>
              <a:uFillTx/>
              <a:latin typeface="Century Gothic" panose="020B0502020202020204"/>
              <a:ea typeface="+mn-ea"/>
              <a:cs typeface="+mn-cs"/>
            </a:endParaRPr>
          </a:p>
        </p:txBody>
      </p:sp>
      <p:graphicFrame>
        <p:nvGraphicFramePr>
          <p:cNvPr id="13" name="Tabell 12"/>
          <p:cNvGraphicFramePr>
            <a:graphicFrameLocks noGrp="1"/>
          </p:cNvGraphicFramePr>
          <p:nvPr/>
        </p:nvGraphicFramePr>
        <p:xfrm>
          <a:off x="661988" y="5821363"/>
          <a:ext cx="7924800" cy="252418"/>
        </p:xfrm>
        <a:graphic>
          <a:graphicData uri="http://schemas.openxmlformats.org/drawingml/2006/table">
            <a:tbl>
              <a:tblPr>
                <a:tableStyleId>{5C22544A-7EE6-4342-B048-85BDC9FD1C3A}</a:tableStyleId>
              </a:tblPr>
              <a:tblGrid>
                <a:gridCol w="7924800">
                  <a:extLst>
                    <a:ext uri="{9D8B030D-6E8A-4147-A177-3AD203B41FA5}">
                      <a16:colId xmlns:a16="http://schemas.microsoft.com/office/drawing/2014/main" val="20000"/>
                    </a:ext>
                  </a:extLst>
                </a:gridCol>
              </a:tblGrid>
              <a:tr h="252418">
                <a:tc>
                  <a:txBody>
                    <a:bodyPr/>
                    <a:lstStyle/>
                    <a:p>
                      <a:pPr algn="l">
                        <a:spcAft>
                          <a:spcPts val="600"/>
                        </a:spcAft>
                      </a:pPr>
                      <a:r>
                        <a:rPr lang="nb-NO" sz="1200" dirty="0">
                          <a:effectLst/>
                        </a:rPr>
                        <a:t> </a:t>
                      </a:r>
                      <a:endParaRPr lang="nb-NO" sz="1200" dirty="0">
                        <a:effectLst/>
                        <a:latin typeface="Times New Roman"/>
                        <a:ea typeface="Lucida Sans Unicode"/>
                      </a:endParaRPr>
                    </a:p>
                  </a:txBody>
                  <a:tcPr marL="37839" marR="37839" marT="34769" marB="3476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2328" name="Rektangel 10"/>
          <p:cNvSpPr>
            <a:spLocks noChangeArrowheads="1"/>
          </p:cNvSpPr>
          <p:nvPr/>
        </p:nvSpPr>
        <p:spPr bwMode="auto">
          <a:xfrm>
            <a:off x="974725" y="6165850"/>
            <a:ext cx="7021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altLang="nb-NO" sz="1400" b="0" i="0" u="none" strike="noStrike" kern="1200" cap="none" spc="0" normalizeH="0" baseline="0" noProof="0">
                <a:ln>
                  <a:noFill/>
                </a:ln>
                <a:solidFill>
                  <a:srgbClr val="000000"/>
                </a:solidFill>
                <a:effectLst/>
                <a:uLnTx/>
                <a:uFillTx/>
                <a:latin typeface="Perpetua" panose="02020502060401020303" pitchFamily="18" charset="0"/>
                <a:ea typeface="+mn-ea"/>
                <a:cs typeface="+mn-cs"/>
              </a:rPr>
              <a:t>Underskrift</a:t>
            </a:r>
          </a:p>
        </p:txBody>
      </p:sp>
      <p:sp>
        <p:nvSpPr>
          <p:cNvPr id="12329" name="Rektangel 11"/>
          <p:cNvSpPr>
            <a:spLocks noChangeArrowheads="1"/>
          </p:cNvSpPr>
          <p:nvPr/>
        </p:nvSpPr>
        <p:spPr bwMode="auto">
          <a:xfrm>
            <a:off x="506413" y="4220497"/>
            <a:ext cx="860107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altLang="nb-NO" sz="16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Svaret kan alternativt sendes på SMS til Småbarna: 45736279 </a:t>
            </a:r>
            <a:r>
              <a:rPr kumimoji="0" lang="nb-NO" altLang="nb-NO" sz="1600" b="0" i="0" u="none" strike="noStrike" kern="1200" cap="none" spc="0" normalizeH="0" baseline="0" noProof="0" dirty="0" err="1">
                <a:ln>
                  <a:noFill/>
                </a:ln>
                <a:solidFill>
                  <a:prstClr val="black"/>
                </a:solidFill>
                <a:effectLst/>
                <a:uLnTx/>
                <a:uFillTx/>
                <a:latin typeface="Perpetua" panose="02020502060401020303" pitchFamily="18" charset="0"/>
                <a:ea typeface="+mn-ea"/>
                <a:cs typeface="+mn-cs"/>
              </a:rPr>
              <a:t>Storebarna</a:t>
            </a:r>
            <a:r>
              <a:rPr kumimoji="0" lang="nb-NO" altLang="nb-NO" sz="16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 45736207 eller selv registrere fravær   på </a:t>
            </a:r>
            <a:r>
              <a:rPr kumimoji="0" lang="nb-NO" altLang="nb-NO" sz="1600" b="0" i="0" u="none" strike="noStrike" kern="1200" cap="none" spc="0" normalizeH="0" baseline="0" noProof="0" dirty="0" err="1">
                <a:ln>
                  <a:noFill/>
                </a:ln>
                <a:solidFill>
                  <a:prstClr val="black"/>
                </a:solidFill>
                <a:effectLst/>
                <a:uLnTx/>
                <a:uFillTx/>
                <a:latin typeface="Perpetua" panose="02020502060401020303" pitchFamily="18" charset="0"/>
                <a:ea typeface="+mn-ea"/>
                <a:cs typeface="+mn-cs"/>
              </a:rPr>
              <a:t>MyKid</a:t>
            </a:r>
            <a:r>
              <a:rPr kumimoji="0" lang="nb-NO" altLang="nb-NO" sz="16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 men fint med melding eller muntlig beskjed i tillegg. Det kommer ikke varsel på deres registrering til oss.</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altLang="nb-NO" sz="16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Barnets navn:__________________</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altLang="nb-NO" sz="16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Eventuelt andre fridager:______________________________________________________</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nb-NO" altLang="nb-NO" sz="18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altLang="nb-NO" sz="1400" b="0" i="1"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Svaret må være bindene av hensyn til at deler av personalet tas ut til avspasering</a:t>
            </a:r>
            <a:endParaRPr kumimoji="0" lang="nb-NO" altLang="nb-NO" sz="14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endParaRPr>
          </a:p>
        </p:txBody>
      </p:sp>
      <p:pic>
        <p:nvPicPr>
          <p:cNvPr id="6146" name="Picture 2" descr="MC900239415[1]"/>
          <p:cNvPicPr>
            <a:picLocks noChangeAspect="1" noChangeArrowheads="1"/>
          </p:cNvPicPr>
          <p:nvPr/>
        </p:nvPicPr>
        <p:blipFill>
          <a:blip r:embed="rId3" cstate="print">
            <a:lum bright="40000" contrast="20000"/>
          </a:blip>
          <a:srcRect/>
          <a:stretch>
            <a:fillRect/>
          </a:stretch>
        </p:blipFill>
        <p:spPr bwMode="auto">
          <a:xfrm>
            <a:off x="8037513" y="2636912"/>
            <a:ext cx="1320800" cy="1401763"/>
          </a:xfrm>
          <a:prstGeom prst="rect">
            <a:avLst/>
          </a:prstGeom>
          <a:noFill/>
          <a:ln>
            <a:noFill/>
          </a:ln>
        </p:spPr>
      </p:pic>
      <p:sp>
        <p:nvSpPr>
          <p:cNvPr id="12331" name="TekstSylinder 2"/>
          <p:cNvSpPr txBox="1">
            <a:spLocks noChangeArrowheads="1"/>
          </p:cNvSpPr>
          <p:nvPr/>
        </p:nvSpPr>
        <p:spPr bwMode="auto">
          <a:xfrm>
            <a:off x="5673080" y="6134100"/>
            <a:ext cx="30248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nb-NO" altLang="nb-NO" sz="18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Svar ønskes innen: 12.september</a:t>
            </a:r>
          </a:p>
        </p:txBody>
      </p:sp>
      <p:sp>
        <p:nvSpPr>
          <p:cNvPr id="3" name="TekstSylinder 2"/>
          <p:cNvSpPr txBox="1"/>
          <p:nvPr/>
        </p:nvSpPr>
        <p:spPr>
          <a:xfrm>
            <a:off x="1218407" y="2803344"/>
            <a:ext cx="1223963" cy="369888"/>
          </a:xfrm>
          <a:prstGeom prst="rect">
            <a:avLst/>
          </a:prstGeom>
          <a:no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entury Gothic" panose="020B0502020202020204"/>
                <a:ea typeface="+mn-ea"/>
                <a:cs typeface="Arial" charset="0"/>
              </a:rPr>
              <a:t>Uke 40</a:t>
            </a:r>
          </a:p>
        </p:txBody>
      </p:sp>
      <p:sp>
        <p:nvSpPr>
          <p:cNvPr id="4" name="Plassholder for lysbildenummer 3">
            <a:extLst>
              <a:ext uri="{FF2B5EF4-FFF2-40B4-BE49-F238E27FC236}">
                <a16:creationId xmlns:a16="http://schemas.microsoft.com/office/drawing/2014/main" id="{F2946756-6F70-BCA8-1823-37D8B23D87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9C90E0B-E54B-467E-8111-996E4240FECF}" type="slidenum">
              <a:rPr kumimoji="0" lang="nb-NO" altLang="nb-NO"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nb-NO" altLang="nb-NO"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53979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Plassholder for innhold 13"/>
          <p:cNvSpPr>
            <a:spLocks noGrp="1"/>
          </p:cNvSpPr>
          <p:nvPr>
            <p:ph idx="1"/>
          </p:nvPr>
        </p:nvSpPr>
        <p:spPr>
          <a:xfrm>
            <a:off x="5313040" y="1565895"/>
            <a:ext cx="4296098" cy="4924425"/>
          </a:xfrm>
        </p:spPr>
        <p:txBody>
          <a:bodyPr>
            <a:normAutofit fontScale="40000" lnSpcReduction="20000"/>
          </a:bodyPr>
          <a:lstStyle/>
          <a:p>
            <a:pPr marL="0" indent="0">
              <a:buNone/>
            </a:pPr>
            <a:endParaRPr lang="nb-NO" sz="2800" i="1" dirty="0"/>
          </a:p>
          <a:p>
            <a:pPr marL="0" indent="0">
              <a:buNone/>
            </a:pPr>
            <a:r>
              <a:rPr lang="nb-NO" sz="2800" i="1" dirty="0"/>
              <a:t>«For å sikre samarbeidet med barnas hjem, skal hver barnehage ha et foreldreråd og et samarbeidsutvalg…. Barnehageeieren skal sørge for at saker av viktighet forelegges foreldrerådet og samarbeidsutvalget.» J.fr. Barnehageloven § 4</a:t>
            </a:r>
          </a:p>
          <a:p>
            <a:endParaRPr lang="nb-NO" sz="1800" u="sng" dirty="0"/>
          </a:p>
          <a:p>
            <a:r>
              <a:rPr lang="nb-NO" sz="2800" u="sng" dirty="0"/>
              <a:t>Foreldreråd</a:t>
            </a:r>
            <a:r>
              <a:rPr lang="nb-NO" sz="2800" dirty="0"/>
              <a:t>:</a:t>
            </a:r>
          </a:p>
          <a:p>
            <a:pPr marL="0" indent="0">
              <a:buNone/>
            </a:pPr>
            <a:r>
              <a:rPr lang="nb-NO" sz="2800" dirty="0"/>
              <a:t>Foreldrerådet velger 2 representanter som representerer foreldrene i samarbeidsutvalget. Foreldrerepresentantene har blant annet til oppgave å hjelpe til med å forberede til arrangementer i barnehagen. Være foreldrenes talerør til daglig leder/eier. Til foreldrerådsmøter kan dere låne barnehagens lokaler, kode til døra fås av daglig leder. Ellers er foreldrerepresentantene velkommen på personalets møter om dere ønsker å ta noe opp. Avtales med personalet på forhånd.</a:t>
            </a:r>
          </a:p>
          <a:p>
            <a:endParaRPr lang="nb-NO" sz="1800" dirty="0"/>
          </a:p>
          <a:p>
            <a:r>
              <a:rPr lang="nb-NO" sz="2800" u="sng" dirty="0"/>
              <a:t>Samarbeidsutvalg:</a:t>
            </a:r>
            <a:endParaRPr lang="nb-NO" sz="2800" dirty="0"/>
          </a:p>
          <a:p>
            <a:pPr marL="0" indent="0">
              <a:buNone/>
            </a:pPr>
            <a:r>
              <a:rPr lang="nb-NO" sz="2800" dirty="0"/>
              <a:t>Samarbeidsutvalget skal ivareta samarbeidet mellom barnehagen og foreldre. Samarbeidsutvalget har blant annet til oppgave å godkjenne barnehagens årsplan. Samarbeidsutvalget har rett til å uttale seg i saker som er av viktighet for barnehagens innhold, virksomhet og forholdet til foreldrene</a:t>
            </a:r>
          </a:p>
        </p:txBody>
      </p:sp>
      <p:sp>
        <p:nvSpPr>
          <p:cNvPr id="10" name="Plassholder for tekst 9"/>
          <p:cNvSpPr>
            <a:spLocks noGrp="1"/>
          </p:cNvSpPr>
          <p:nvPr>
            <p:ph type="body" sz="half" idx="2"/>
          </p:nvPr>
        </p:nvSpPr>
        <p:spPr>
          <a:xfrm>
            <a:off x="577166" y="1436093"/>
            <a:ext cx="4735874" cy="5184030"/>
          </a:xfrm>
        </p:spPr>
        <p:txBody>
          <a:bodyPr>
            <a:normAutofit/>
          </a:bodyPr>
          <a:lstStyle/>
          <a:p>
            <a:pPr eaLnBrk="1" fontAlgn="auto" hangingPunct="1">
              <a:spcBef>
                <a:spcPts val="580"/>
              </a:spcBef>
              <a:spcAft>
                <a:spcPts val="0"/>
              </a:spcAft>
              <a:defRPr/>
            </a:pPr>
            <a:r>
              <a:rPr lang="nb-NO" sz="2400" b="1" dirty="0">
                <a:solidFill>
                  <a:schemeClr val="accent2">
                    <a:lumMod val="50000"/>
                  </a:schemeClr>
                </a:solidFill>
                <a:latin typeface="Times New Roman" pitchFamily="18" charset="0"/>
                <a:cs typeface="Times New Roman" pitchFamily="18" charset="0"/>
              </a:rPr>
              <a:t>SAMARBEIDSUTVALGET: </a:t>
            </a:r>
            <a:endParaRPr lang="nb-NO" sz="1400" b="1" dirty="0">
              <a:solidFill>
                <a:schemeClr val="accent2">
                  <a:lumMod val="50000"/>
                </a:schemeClr>
              </a:solidFill>
              <a:latin typeface="Times New Roman" pitchFamily="18" charset="0"/>
              <a:cs typeface="Times New Roman" pitchFamily="18" charset="0"/>
            </a:endParaRPr>
          </a:p>
          <a:p>
            <a:pPr eaLnBrk="1" fontAlgn="auto" hangingPunct="1">
              <a:spcBef>
                <a:spcPts val="580"/>
              </a:spcBef>
              <a:spcAft>
                <a:spcPts val="0"/>
              </a:spcAft>
              <a:defRPr/>
            </a:pPr>
            <a:endParaRPr lang="nb-NO" sz="1500" b="1" dirty="0">
              <a:solidFill>
                <a:schemeClr val="accent2">
                  <a:lumMod val="50000"/>
                </a:schemeClr>
              </a:solidFill>
              <a:latin typeface="Times New Roman" pitchFamily="18" charset="0"/>
              <a:cs typeface="Times New Roman" pitchFamily="18" charset="0"/>
            </a:endParaRPr>
          </a:p>
          <a:p>
            <a:pPr eaLnBrk="1" fontAlgn="auto" hangingPunct="1">
              <a:spcBef>
                <a:spcPts val="580"/>
              </a:spcBef>
              <a:spcAft>
                <a:spcPts val="0"/>
              </a:spcAft>
              <a:defRPr/>
            </a:pPr>
            <a:r>
              <a:rPr lang="nb-NO" sz="1500" b="1" dirty="0">
                <a:solidFill>
                  <a:schemeClr val="accent2">
                    <a:lumMod val="50000"/>
                  </a:schemeClr>
                </a:solidFill>
                <a:latin typeface="Times New Roman" pitchFamily="18" charset="0"/>
                <a:cs typeface="Times New Roman" pitchFamily="18" charset="0"/>
              </a:rPr>
              <a:t>Samarbeidsutvalget har </a:t>
            </a:r>
            <a:r>
              <a:rPr lang="nb-NO" sz="1500" b="1" dirty="0" err="1">
                <a:solidFill>
                  <a:schemeClr val="accent2">
                    <a:lumMod val="50000"/>
                  </a:schemeClr>
                </a:solidFill>
                <a:latin typeface="Times New Roman" pitchFamily="18" charset="0"/>
                <a:cs typeface="Times New Roman" pitchFamily="18" charset="0"/>
              </a:rPr>
              <a:t>ca</a:t>
            </a:r>
            <a:r>
              <a:rPr lang="nb-NO" sz="1500" b="1" dirty="0">
                <a:solidFill>
                  <a:schemeClr val="accent2">
                    <a:lumMod val="50000"/>
                  </a:schemeClr>
                </a:solidFill>
                <a:latin typeface="Times New Roman" pitchFamily="18" charset="0"/>
                <a:cs typeface="Times New Roman" pitchFamily="18" charset="0"/>
              </a:rPr>
              <a:t> 4 møter i året, men fler ved behov.</a:t>
            </a:r>
          </a:p>
          <a:p>
            <a:pPr eaLnBrk="1" fontAlgn="auto" hangingPunct="1">
              <a:spcBef>
                <a:spcPts val="580"/>
              </a:spcBef>
              <a:spcAft>
                <a:spcPts val="0"/>
              </a:spcAft>
              <a:defRPr/>
            </a:pPr>
            <a:r>
              <a:rPr lang="nb-NO" sz="1500" b="1" dirty="0">
                <a:solidFill>
                  <a:schemeClr val="accent2">
                    <a:lumMod val="50000"/>
                  </a:schemeClr>
                </a:solidFill>
                <a:latin typeface="Times New Roman" pitchFamily="18" charset="0"/>
                <a:cs typeface="Times New Roman" pitchFamily="18" charset="0"/>
              </a:rPr>
              <a:t>Innspill til saker kan sendes foreldrerepresentantene eller daglig leder:</a:t>
            </a:r>
          </a:p>
          <a:p>
            <a:pPr eaLnBrk="1" fontAlgn="auto" hangingPunct="1">
              <a:spcBef>
                <a:spcPts val="580"/>
              </a:spcBef>
              <a:spcAft>
                <a:spcPts val="0"/>
              </a:spcAft>
              <a:defRPr/>
            </a:pPr>
            <a:r>
              <a:rPr lang="nb-NO" sz="1500" b="1" dirty="0">
                <a:solidFill>
                  <a:schemeClr val="accent2">
                    <a:lumMod val="50000"/>
                  </a:schemeClr>
                </a:solidFill>
                <a:latin typeface="Times New Roman" pitchFamily="18" charset="0"/>
                <a:cs typeface="Times New Roman" pitchFamily="18" charset="0"/>
              </a:rPr>
              <a:t>Rosaline C Budde: </a:t>
            </a:r>
            <a:r>
              <a:rPr lang="nb-NO" sz="1500" b="1" dirty="0">
                <a:solidFill>
                  <a:schemeClr val="accent2">
                    <a:lumMod val="50000"/>
                  </a:schemeClr>
                </a:solidFill>
                <a:latin typeface="Times New Roman" pitchFamily="18" charset="0"/>
                <a:cs typeface="Times New Roman" pitchFamily="18" charset="0"/>
                <a:hlinkClick r:id="rId3"/>
              </a:rPr>
              <a:t>rcostbudde@gmail.com</a:t>
            </a:r>
            <a:endParaRPr lang="nb-NO" sz="1500" b="1" dirty="0">
              <a:solidFill>
                <a:schemeClr val="accent2">
                  <a:lumMod val="50000"/>
                </a:schemeClr>
              </a:solidFill>
              <a:latin typeface="Times New Roman" pitchFamily="18" charset="0"/>
              <a:cs typeface="Times New Roman" pitchFamily="18" charset="0"/>
            </a:endParaRPr>
          </a:p>
          <a:p>
            <a:pPr eaLnBrk="1" fontAlgn="auto" hangingPunct="1">
              <a:spcBef>
                <a:spcPts val="580"/>
              </a:spcBef>
              <a:spcAft>
                <a:spcPts val="0"/>
              </a:spcAft>
              <a:defRPr/>
            </a:pPr>
            <a:r>
              <a:rPr lang="nb-NO" sz="1500" b="1">
                <a:solidFill>
                  <a:schemeClr val="accent2">
                    <a:lumMod val="50000"/>
                  </a:schemeClr>
                </a:solidFill>
                <a:latin typeface="Times New Roman" pitchFamily="18" charset="0"/>
                <a:cs typeface="Times New Roman" pitchFamily="18" charset="0"/>
              </a:rPr>
              <a:t>Ida </a:t>
            </a:r>
            <a:r>
              <a:rPr lang="nb-NO" sz="1500" b="1" dirty="0">
                <a:solidFill>
                  <a:schemeClr val="accent2">
                    <a:lumMod val="50000"/>
                  </a:schemeClr>
                </a:solidFill>
                <a:latin typeface="Times New Roman" pitchFamily="18" charset="0"/>
                <a:cs typeface="Times New Roman" pitchFamily="18" charset="0"/>
              </a:rPr>
              <a:t>Boldermo: </a:t>
            </a:r>
            <a:r>
              <a:rPr lang="nb-NO" sz="1500" b="1" dirty="0">
                <a:solidFill>
                  <a:schemeClr val="accent2">
                    <a:lumMod val="50000"/>
                  </a:schemeClr>
                </a:solidFill>
                <a:latin typeface="Times New Roman" pitchFamily="18" charset="0"/>
                <a:cs typeface="Times New Roman" pitchFamily="18" charset="0"/>
                <a:hlinkClick r:id="rId4"/>
              </a:rPr>
              <a:t>ida_boldermo@hotmail.com</a:t>
            </a:r>
            <a:endParaRPr lang="nb-NO" sz="1500" b="1" dirty="0">
              <a:solidFill>
                <a:schemeClr val="accent2">
                  <a:lumMod val="50000"/>
                </a:schemeClr>
              </a:solidFill>
              <a:latin typeface="Times New Roman" pitchFamily="18" charset="0"/>
              <a:cs typeface="Times New Roman" pitchFamily="18" charset="0"/>
            </a:endParaRPr>
          </a:p>
          <a:p>
            <a:pPr eaLnBrk="1" fontAlgn="auto" hangingPunct="1">
              <a:spcBef>
                <a:spcPts val="580"/>
              </a:spcBef>
              <a:spcAft>
                <a:spcPts val="0"/>
              </a:spcAft>
              <a:defRPr/>
            </a:pPr>
            <a:r>
              <a:rPr lang="nb-NO" sz="1500" b="1" dirty="0">
                <a:solidFill>
                  <a:schemeClr val="accent2">
                    <a:lumMod val="50000"/>
                  </a:schemeClr>
                </a:solidFill>
                <a:latin typeface="Times New Roman" pitchFamily="18" charset="0"/>
                <a:cs typeface="Times New Roman" pitchFamily="18" charset="0"/>
              </a:rPr>
              <a:t>Monica Dølven: </a:t>
            </a:r>
            <a:r>
              <a:rPr lang="nb-NO" sz="1500" b="1" dirty="0">
                <a:solidFill>
                  <a:schemeClr val="accent2">
                    <a:lumMod val="50000"/>
                  </a:schemeClr>
                </a:solidFill>
                <a:latin typeface="Times New Roman" pitchFamily="18" charset="0"/>
                <a:cs typeface="Times New Roman" pitchFamily="18" charset="0"/>
                <a:hlinkClick r:id="rId5"/>
              </a:rPr>
              <a:t>post@solstuabhg.no</a:t>
            </a:r>
            <a:endParaRPr lang="nb-NO" sz="1500" b="1" dirty="0">
              <a:solidFill>
                <a:schemeClr val="accent2">
                  <a:lumMod val="50000"/>
                </a:schemeClr>
              </a:solidFill>
              <a:latin typeface="Times New Roman" pitchFamily="18" charset="0"/>
              <a:cs typeface="Times New Roman" pitchFamily="18" charset="0"/>
            </a:endParaRPr>
          </a:p>
          <a:p>
            <a:pPr eaLnBrk="1" fontAlgn="auto" hangingPunct="1">
              <a:spcBef>
                <a:spcPts val="580"/>
              </a:spcBef>
              <a:spcAft>
                <a:spcPts val="0"/>
              </a:spcAft>
              <a:defRPr/>
            </a:pPr>
            <a:endParaRPr lang="nb-NO" sz="1500" b="1" dirty="0">
              <a:solidFill>
                <a:schemeClr val="tx1"/>
              </a:solidFill>
              <a:latin typeface="Times New Roman" pitchFamily="18" charset="0"/>
              <a:cs typeface="Times New Roman" pitchFamily="18" charset="0"/>
            </a:endParaRPr>
          </a:p>
          <a:p>
            <a:pPr>
              <a:spcBef>
                <a:spcPts val="0"/>
              </a:spcBef>
              <a:spcAft>
                <a:spcPts val="0"/>
              </a:spcAft>
            </a:pPr>
            <a:r>
              <a:rPr lang="nb-NO" sz="1400" b="1" dirty="0">
                <a:solidFill>
                  <a:schemeClr val="accent2">
                    <a:lumMod val="50000"/>
                  </a:schemeClr>
                </a:solidFill>
                <a:latin typeface="Times New Roman" pitchFamily="18" charset="0"/>
                <a:cs typeface="Times New Roman" pitchFamily="18" charset="0"/>
              </a:rPr>
              <a:t>Det sendes ut referat på mail til alle foreldrene etter møte.</a:t>
            </a:r>
            <a:endParaRPr lang="nb-NO" sz="1500" dirty="0">
              <a:solidFill>
                <a:schemeClr val="tx1"/>
              </a:solidFill>
              <a:latin typeface="Calibri" panose="020F0502020204030204" pitchFamily="34" charset="0"/>
            </a:endParaRPr>
          </a:p>
        </p:txBody>
      </p:sp>
      <p:pic>
        <p:nvPicPr>
          <p:cNvPr id="15366" name="Bilde 12"/>
          <p:cNvPicPr>
            <a:picLocks noChangeAspect="1"/>
          </p:cNvPicPr>
          <p:nvPr/>
        </p:nvPicPr>
        <p:blipFill>
          <a:blip r:embed="rId6">
            <a:extLst>
              <a:ext uri="{28A0092B-C50C-407E-A947-70E740481C1C}">
                <a14:useLocalDpi xmlns:a14="http://schemas.microsoft.com/office/drawing/2010/main" val="0"/>
              </a:ext>
            </a:extLst>
          </a:blip>
          <a:srcRect t="10567" b="11250"/>
          <a:stretch>
            <a:fillRect/>
          </a:stretch>
        </p:blipFill>
        <p:spPr bwMode="auto">
          <a:xfrm>
            <a:off x="6769509" y="286867"/>
            <a:ext cx="232696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kt 2">
            <a:extLst>
              <a:ext uri="{FF2B5EF4-FFF2-40B4-BE49-F238E27FC236}">
                <a16:creationId xmlns:a16="http://schemas.microsoft.com/office/drawing/2014/main" id="{856C652B-FCD0-20F5-99A5-CA710A8EF5B9}"/>
              </a:ext>
            </a:extLst>
          </p:cNvPr>
          <p:cNvGraphicFramePr>
            <a:graphicFrameLocks noChangeAspect="1"/>
          </p:cNvGraphicFramePr>
          <p:nvPr/>
        </p:nvGraphicFramePr>
        <p:xfrm>
          <a:off x="4088904" y="184282"/>
          <a:ext cx="2542989" cy="1249358"/>
        </p:xfrm>
        <a:graphic>
          <a:graphicData uri="http://schemas.openxmlformats.org/presentationml/2006/ole">
            <mc:AlternateContent xmlns:mc="http://schemas.openxmlformats.org/markup-compatibility/2006">
              <mc:Choice xmlns:v="urn:schemas-microsoft-com:vml" Requires="v">
                <p:oleObj r:id="rId7" imgW="8059275" imgH="6439799" progId="MSPhotoEd.3">
                  <p:embed/>
                </p:oleObj>
              </mc:Choice>
              <mc:Fallback>
                <p:oleObj r:id="rId7" imgW="8059275" imgH="6439799" progId="MSPhotoEd.3">
                  <p:embed/>
                  <p:pic>
                    <p:nvPicPr>
                      <p:cNvPr id="3" name="Objekt 2">
                        <a:extLst>
                          <a:ext uri="{FF2B5EF4-FFF2-40B4-BE49-F238E27FC236}">
                            <a16:creationId xmlns:a16="http://schemas.microsoft.com/office/drawing/2014/main" id="{856C652B-FCD0-20F5-99A5-CA710A8EF5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8904" y="184282"/>
                        <a:ext cx="2542989" cy="1249358"/>
                      </a:xfrm>
                      <a:prstGeom prst="rect">
                        <a:avLst/>
                      </a:prstGeom>
                      <a:noFill/>
                    </p:spPr>
                  </p:pic>
                </p:oleObj>
              </mc:Fallback>
            </mc:AlternateContent>
          </a:graphicData>
        </a:graphic>
      </p:graphicFrame>
      <p:pic>
        <p:nvPicPr>
          <p:cNvPr id="4" name="Bilde 3">
            <a:extLst>
              <a:ext uri="{FF2B5EF4-FFF2-40B4-BE49-F238E27FC236}">
                <a16:creationId xmlns:a16="http://schemas.microsoft.com/office/drawing/2014/main" id="{CC0788A0-D001-A750-FA87-AC92D72CB30C}"/>
              </a:ext>
            </a:extLst>
          </p:cNvPr>
          <p:cNvPicPr>
            <a:picLocks noChangeAspect="1"/>
          </p:cNvPicPr>
          <p:nvPr/>
        </p:nvPicPr>
        <p:blipFill>
          <a:blip r:embed="rId9"/>
          <a:stretch>
            <a:fillRect/>
          </a:stretch>
        </p:blipFill>
        <p:spPr>
          <a:xfrm>
            <a:off x="81517" y="166061"/>
            <a:ext cx="3869771" cy="1267579"/>
          </a:xfrm>
          <a:prstGeom prst="rect">
            <a:avLst/>
          </a:prstGeom>
        </p:spPr>
      </p:pic>
      <p:sp>
        <p:nvSpPr>
          <p:cNvPr id="2" name="Plassholder for lysbildenummer 1">
            <a:extLst>
              <a:ext uri="{FF2B5EF4-FFF2-40B4-BE49-F238E27FC236}">
                <a16:creationId xmlns:a16="http://schemas.microsoft.com/office/drawing/2014/main" id="{3D2C473E-CAF1-939B-A8DF-EC142FF3A26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359E8E-6286-44B3-A191-AF6E4E4D6BA2}" type="slidenum">
              <a:rPr kumimoji="0" lang="nb-NO" altLang="nb-NO"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b-NO" altLang="nb-NO"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8334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Plassholder for innhold 13"/>
          <p:cNvSpPr>
            <a:spLocks noGrp="1"/>
          </p:cNvSpPr>
          <p:nvPr>
            <p:ph idx="1"/>
          </p:nvPr>
        </p:nvSpPr>
        <p:spPr>
          <a:xfrm>
            <a:off x="971550" y="1628800"/>
            <a:ext cx="8397875" cy="4924425"/>
          </a:xfrm>
        </p:spPr>
        <p:txBody>
          <a:bodyPr numCol="3">
            <a:normAutofit fontScale="25000" lnSpcReduction="20000"/>
          </a:bodyPr>
          <a:lstStyle/>
          <a:p>
            <a:pPr marL="274320" lvl="1" indent="0" eaLnBrk="1" fontAlgn="auto" hangingPunct="1">
              <a:spcBef>
                <a:spcPts val="370"/>
              </a:spcBef>
              <a:spcAft>
                <a:spcPts val="0"/>
              </a:spcAft>
              <a:buFont typeface="Wingdings 2"/>
              <a:buNone/>
              <a:defRPr/>
            </a:pPr>
            <a:r>
              <a:rPr lang="nb-NO" sz="7200" dirty="0">
                <a:latin typeface="Times New Roman" pitchFamily="18" charset="0"/>
                <a:cs typeface="Times New Roman" pitchFamily="18" charset="0"/>
              </a:rPr>
              <a:t>FORVENTNINGER TIL PERSONALET</a:t>
            </a:r>
          </a:p>
          <a:p>
            <a:pPr marL="274320" lvl="1" indent="0" eaLnBrk="1" fontAlgn="auto" hangingPunct="1">
              <a:spcBef>
                <a:spcPts val="370"/>
              </a:spcBef>
              <a:spcAft>
                <a:spcPts val="0"/>
              </a:spcAft>
              <a:buFont typeface="Wingdings 2"/>
              <a:buNone/>
              <a:defRPr/>
            </a:pPr>
            <a:endParaRPr lang="nb-NO" sz="4800" dirty="0">
              <a:latin typeface="Times New Roman" pitchFamily="18" charset="0"/>
              <a:cs typeface="Times New Roman" pitchFamily="18" charset="0"/>
            </a:endParaRP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At ansatte/vikarer presenterer seg ved navn.</a:t>
            </a: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At barna blir tatt imot av en voksen ved levering og blir sett som enkeltindivid</a:t>
            </a: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Ansatte yter nødvendig hjelp for å lette levering – være på tilbudssiden i å gi bistand ved levering og henting</a:t>
            </a: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At det skapes tid og sted for at beskjeder kan formidles fra foresatte</a:t>
            </a: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Sikre at beskjedene følges opp og at informasjonen når dit den skal</a:t>
            </a: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At det er gode rutiner for informasjon ved ekstraordinære behov rundt barnets helse eller personlige forhold.</a:t>
            </a: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At ansatte er faglig oppdatert</a:t>
            </a: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At det gis informasjon om dagen ved henting</a:t>
            </a: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At det gis ærlige svar på spørsmål om våre barn. Personalet overholder taushetsplikten.</a:t>
            </a: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At informasjon som innhentes benyttes gjennom året og at ny informasjon innhentes ved nytt barnehageår.</a:t>
            </a: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At arrangement i barnehagetiden hvor foreldre blir invitert legges til begynnelsen eller slutten av dagen</a:t>
            </a: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At foreldremøte er avgrenset, med fra og til tidpunkt og at dette overholdes</a:t>
            </a:r>
          </a:p>
          <a:p>
            <a:pPr marL="274320" lvl="1" indent="0" eaLnBrk="1" fontAlgn="auto" hangingPunct="1">
              <a:spcBef>
                <a:spcPts val="370"/>
              </a:spcBef>
              <a:spcAft>
                <a:spcPts val="0"/>
              </a:spcAft>
              <a:buFont typeface="Wingdings 2"/>
              <a:buNone/>
              <a:defRPr/>
            </a:pPr>
            <a:endParaRPr lang="nb-NO" sz="7200" dirty="0">
              <a:latin typeface="Times New Roman" pitchFamily="18" charset="0"/>
              <a:cs typeface="Times New Roman" pitchFamily="18" charset="0"/>
            </a:endParaRPr>
          </a:p>
          <a:p>
            <a:pPr marL="274320" lvl="1" indent="0" eaLnBrk="1" fontAlgn="auto" hangingPunct="1">
              <a:spcBef>
                <a:spcPts val="370"/>
              </a:spcBef>
              <a:spcAft>
                <a:spcPts val="0"/>
              </a:spcAft>
              <a:buFont typeface="Wingdings 2"/>
              <a:buNone/>
              <a:defRPr/>
            </a:pPr>
            <a:r>
              <a:rPr lang="nb-NO" sz="7200" dirty="0">
                <a:latin typeface="Times New Roman" pitchFamily="18" charset="0"/>
                <a:cs typeface="Times New Roman" pitchFamily="18" charset="0"/>
              </a:rPr>
              <a:t>FORVENTNINGER TIL FORELDRE</a:t>
            </a:r>
          </a:p>
          <a:p>
            <a:pPr marL="274320" lvl="1" indent="0" eaLnBrk="1" fontAlgn="auto" hangingPunct="1">
              <a:spcBef>
                <a:spcPts val="370"/>
              </a:spcBef>
              <a:spcAft>
                <a:spcPts val="0"/>
              </a:spcAft>
              <a:buFont typeface="Wingdings 2"/>
              <a:buNone/>
              <a:defRPr/>
            </a:pPr>
            <a:endParaRPr lang="nb-NO" sz="4800" dirty="0">
              <a:latin typeface="Times New Roman" pitchFamily="18" charset="0"/>
              <a:cs typeface="Times New Roman" pitchFamily="18" charset="0"/>
            </a:endParaRP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Respekter våre åpningstider</a:t>
            </a: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Les beskjeder på </a:t>
            </a:r>
            <a:r>
              <a:rPr lang="nb-NO" sz="4800" dirty="0" err="1">
                <a:latin typeface="Times New Roman" pitchFamily="18" charset="0"/>
                <a:cs typeface="Times New Roman" pitchFamily="18" charset="0"/>
              </a:rPr>
              <a:t>Mykid</a:t>
            </a:r>
            <a:r>
              <a:rPr lang="nb-NO" sz="4800" dirty="0">
                <a:latin typeface="Times New Roman" pitchFamily="18" charset="0"/>
                <a:cs typeface="Times New Roman" pitchFamily="18" charset="0"/>
              </a:rPr>
              <a:t> og det som blir sendt på mail/melding.</a:t>
            </a: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Gi beskjed i god tid, hvis barnet ditt ikke kommer i </a:t>
            </a:r>
            <a:r>
              <a:rPr lang="nb-NO" sz="4800" dirty="0" err="1">
                <a:latin typeface="Times New Roman" pitchFamily="18" charset="0"/>
                <a:cs typeface="Times New Roman" pitchFamily="18" charset="0"/>
              </a:rPr>
              <a:t>bhg</a:t>
            </a:r>
            <a:r>
              <a:rPr lang="nb-NO" sz="4800" dirty="0">
                <a:latin typeface="Times New Roman" pitchFamily="18" charset="0"/>
                <a:cs typeface="Times New Roman" pitchFamily="18" charset="0"/>
              </a:rPr>
              <a:t>.</a:t>
            </a: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Gi relevant informasjon, som angår/vil prege barnets dag i barnehagen</a:t>
            </a: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Gi beskjed om hvem det er som henter/kan hente barnet</a:t>
            </a: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Gi oss tilbakemelding på godt og vondt, vi vil ha fornøyde brukere!</a:t>
            </a: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Snakk positivt med barnet ditt om barnehagen. Er det noe du er misfornøyd med – si det til oss </a:t>
            </a:r>
            <a:r>
              <a:rPr lang="nb-NO" sz="4800" dirty="0">
                <a:latin typeface="Times New Roman" pitchFamily="18" charset="0"/>
                <a:cs typeface="Times New Roman" pitchFamily="18" charset="0"/>
                <a:sym typeface="Wingdings" panose="05000000000000000000" pitchFamily="2" charset="2"/>
              </a:rPr>
              <a:t></a:t>
            </a:r>
            <a:endParaRPr lang="nb-NO" sz="4800" dirty="0">
              <a:latin typeface="Times New Roman" pitchFamily="18" charset="0"/>
              <a:cs typeface="Times New Roman" pitchFamily="18" charset="0"/>
            </a:endParaRP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Respekter forskrifter/normer barnehagen følger ang sykdom hos barn</a:t>
            </a: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Vi tilstreber å gi tilbakemeldinger på barnets dag, men savner du informasjon er det fint om du ber om tilbakemelding hos den ansatte.</a:t>
            </a: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Merk barnets klær</a:t>
            </a: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Se over og suppler skiftetøyet</a:t>
            </a: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Sørg for at barnet ditt har klær i barnehagen som takler det været som er ute.</a:t>
            </a: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Ta med hjem klær/sko som ikke er aktuell for sesongen/klima. Vi har ikke plass til å oppbevare klærne.</a:t>
            </a: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Ta med hjem ”hvite plastposer” som henger på barnets plass v/henting. Innholdet trenger da kanskje en vask eller tørking</a:t>
            </a:r>
          </a:p>
          <a:p>
            <a:pPr marL="274320" indent="-274320" eaLnBrk="1" fontAlgn="auto" hangingPunct="1">
              <a:spcBef>
                <a:spcPts val="580"/>
              </a:spcBef>
              <a:spcAft>
                <a:spcPts val="0"/>
              </a:spcAft>
              <a:buFont typeface="Wingdings 2"/>
              <a:buChar char=""/>
              <a:defRPr/>
            </a:pPr>
            <a:r>
              <a:rPr lang="nb-NO" sz="4800" dirty="0">
                <a:latin typeface="Times New Roman" pitchFamily="18" charset="0"/>
                <a:cs typeface="Times New Roman" pitchFamily="18" charset="0"/>
              </a:rPr>
              <a:t>Delta på foreldremøter, utviklingssamtaler, dugnader, foreldrekaffe </a:t>
            </a:r>
            <a:r>
              <a:rPr lang="nb-NO" sz="4800" dirty="0" err="1">
                <a:latin typeface="Times New Roman" pitchFamily="18" charset="0"/>
                <a:cs typeface="Times New Roman" pitchFamily="18" charset="0"/>
              </a:rPr>
              <a:t>m.m</a:t>
            </a:r>
            <a:endParaRPr lang="nb-NO" sz="4800" dirty="0">
              <a:latin typeface="Times New Roman" pitchFamily="18" charset="0"/>
              <a:cs typeface="Times New Roman" pitchFamily="18" charset="0"/>
            </a:endParaRPr>
          </a:p>
          <a:p>
            <a:pPr marL="274320" indent="-274320" eaLnBrk="1" fontAlgn="auto" hangingPunct="1">
              <a:spcBef>
                <a:spcPts val="580"/>
              </a:spcBef>
              <a:spcAft>
                <a:spcPts val="0"/>
              </a:spcAft>
              <a:buFont typeface="Wingdings 2"/>
              <a:buChar char=""/>
              <a:defRPr/>
            </a:pPr>
            <a:endParaRPr lang="nb-NO" sz="5600" dirty="0">
              <a:latin typeface="Times New Roman" pitchFamily="18" charset="0"/>
              <a:cs typeface="Times New Roman" pitchFamily="18" charset="0"/>
            </a:endParaRPr>
          </a:p>
        </p:txBody>
      </p:sp>
      <p:pic>
        <p:nvPicPr>
          <p:cNvPr id="15366" name="Bilde 12"/>
          <p:cNvPicPr>
            <a:picLocks noChangeAspect="1"/>
          </p:cNvPicPr>
          <p:nvPr/>
        </p:nvPicPr>
        <p:blipFill>
          <a:blip r:embed="rId3">
            <a:extLst>
              <a:ext uri="{28A0092B-C50C-407E-A947-70E740481C1C}">
                <a14:useLocalDpi xmlns:a14="http://schemas.microsoft.com/office/drawing/2010/main" val="0"/>
              </a:ext>
            </a:extLst>
          </a:blip>
          <a:srcRect t="10567" b="11250"/>
          <a:stretch>
            <a:fillRect/>
          </a:stretch>
        </p:blipFill>
        <p:spPr bwMode="auto">
          <a:xfrm>
            <a:off x="6769509" y="260350"/>
            <a:ext cx="2599916"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e 1">
            <a:extLst>
              <a:ext uri="{FF2B5EF4-FFF2-40B4-BE49-F238E27FC236}">
                <a16:creationId xmlns:a16="http://schemas.microsoft.com/office/drawing/2014/main" id="{80DB4059-579A-5847-89A1-B8755D6BA6EA}"/>
              </a:ext>
            </a:extLst>
          </p:cNvPr>
          <p:cNvPicPr>
            <a:picLocks noChangeAspect="1"/>
          </p:cNvPicPr>
          <p:nvPr/>
        </p:nvPicPr>
        <p:blipFill>
          <a:blip r:embed="rId4"/>
          <a:stretch>
            <a:fillRect/>
          </a:stretch>
        </p:blipFill>
        <p:spPr>
          <a:xfrm>
            <a:off x="81517" y="166061"/>
            <a:ext cx="3869771" cy="1267579"/>
          </a:xfrm>
          <a:prstGeom prst="rect">
            <a:avLst/>
          </a:prstGeom>
        </p:spPr>
      </p:pic>
      <p:graphicFrame>
        <p:nvGraphicFramePr>
          <p:cNvPr id="3" name="Objekt 2">
            <a:extLst>
              <a:ext uri="{FF2B5EF4-FFF2-40B4-BE49-F238E27FC236}">
                <a16:creationId xmlns:a16="http://schemas.microsoft.com/office/drawing/2014/main" id="{7B094ED9-2CFE-6FB3-7E9D-EDC6BCA2851C}"/>
              </a:ext>
            </a:extLst>
          </p:cNvPr>
          <p:cNvGraphicFramePr>
            <a:graphicFrameLocks noChangeAspect="1"/>
          </p:cNvGraphicFramePr>
          <p:nvPr/>
        </p:nvGraphicFramePr>
        <p:xfrm>
          <a:off x="4088904" y="184282"/>
          <a:ext cx="2542989" cy="1249358"/>
        </p:xfrm>
        <a:graphic>
          <a:graphicData uri="http://schemas.openxmlformats.org/presentationml/2006/ole">
            <mc:AlternateContent xmlns:mc="http://schemas.openxmlformats.org/markup-compatibility/2006">
              <mc:Choice xmlns:v="urn:schemas-microsoft-com:vml" Requires="v">
                <p:oleObj r:id="rId5" imgW="8059275" imgH="6439799" progId="MSPhotoEd.3">
                  <p:embed/>
                </p:oleObj>
              </mc:Choice>
              <mc:Fallback>
                <p:oleObj r:id="rId5" imgW="8059275" imgH="6439799" progId="MSPhotoEd.3">
                  <p:embed/>
                  <p:pic>
                    <p:nvPicPr>
                      <p:cNvPr id="3" name="Objekt 2">
                        <a:extLst>
                          <a:ext uri="{FF2B5EF4-FFF2-40B4-BE49-F238E27FC236}">
                            <a16:creationId xmlns:a16="http://schemas.microsoft.com/office/drawing/2014/main" id="{7B094ED9-2CFE-6FB3-7E9D-EDC6BCA285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8904" y="184282"/>
                        <a:ext cx="2542989" cy="1249358"/>
                      </a:xfrm>
                      <a:prstGeom prst="rect">
                        <a:avLst/>
                      </a:prstGeom>
                      <a:noFill/>
                    </p:spPr>
                  </p:pic>
                </p:oleObj>
              </mc:Fallback>
            </mc:AlternateContent>
          </a:graphicData>
        </a:graphic>
      </p:graphicFrame>
      <p:sp>
        <p:nvSpPr>
          <p:cNvPr id="4" name="Plassholder for lysbildenummer 3">
            <a:extLst>
              <a:ext uri="{FF2B5EF4-FFF2-40B4-BE49-F238E27FC236}">
                <a16:creationId xmlns:a16="http://schemas.microsoft.com/office/drawing/2014/main" id="{9491C716-3545-A7C2-868E-63AD8B7EC6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359E8E-6286-44B3-A191-AF6E4E4D6BA2}" type="slidenum">
              <a:rPr kumimoji="0" lang="nb-NO" altLang="nb-NO"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b-NO" altLang="nb-NO"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87987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59FDBAF9-05CB-4199-B305-26168801F540}"/>
              </a:ext>
            </a:extLst>
          </p:cNvPr>
          <p:cNvSpPr>
            <a:spLocks noGrp="1"/>
          </p:cNvSpPr>
          <p:nvPr>
            <p:ph idx="1"/>
          </p:nvPr>
        </p:nvSpPr>
        <p:spPr>
          <a:xfrm>
            <a:off x="990600" y="1772816"/>
            <a:ext cx="8420100" cy="4752528"/>
          </a:xfrm>
        </p:spPr>
        <p:txBody>
          <a:bodyPr numCol="3">
            <a:normAutofit/>
          </a:bodyPr>
          <a:lstStyle/>
          <a:p>
            <a:pPr marL="318" indent="0">
              <a:buNone/>
            </a:pPr>
            <a:r>
              <a:rPr lang="nb-NO" sz="2000" b="1" dirty="0"/>
              <a:t>TRADISJONER</a:t>
            </a:r>
            <a:endParaRPr lang="nb-NO" sz="1400" dirty="0"/>
          </a:p>
          <a:p>
            <a:pPr marL="318" indent="0">
              <a:buNone/>
            </a:pPr>
            <a:r>
              <a:rPr lang="nb-NO" sz="1200" i="1" u="sng" dirty="0"/>
              <a:t>Bursdagsfeiring</a:t>
            </a:r>
            <a:r>
              <a:rPr lang="nb-NO" sz="1200" dirty="0"/>
              <a:t>: Vi synger bursdagssanger og «stumper» bursdagsbarnet i samling. Barnet er med på å lage egen krone som de får med hjem.</a:t>
            </a:r>
          </a:p>
          <a:p>
            <a:pPr marL="318" indent="0">
              <a:buNone/>
            </a:pPr>
            <a:r>
              <a:rPr lang="nb-NO" sz="1200" b="1" i="1" dirty="0"/>
              <a:t>September:</a:t>
            </a:r>
            <a:endParaRPr lang="nb-NO" sz="1200" i="1" dirty="0"/>
          </a:p>
          <a:p>
            <a:pPr marL="171768" indent="-171450"/>
            <a:r>
              <a:rPr lang="nb-NO" sz="1200" i="1" u="sng" dirty="0"/>
              <a:t>Foreldrekaffe/henting på Soltoppen</a:t>
            </a:r>
            <a:r>
              <a:rPr lang="nb-NO" sz="1200" i="1" dirty="0"/>
              <a:t>                                </a:t>
            </a:r>
          </a:p>
          <a:p>
            <a:pPr marL="0" indent="0">
              <a:buNone/>
            </a:pPr>
            <a:r>
              <a:rPr lang="nb-NO" sz="1200" b="1" dirty="0"/>
              <a:t>Oktober</a:t>
            </a:r>
            <a:r>
              <a:rPr lang="nb-NO" sz="1200" b="1" i="1" dirty="0"/>
              <a:t>:</a:t>
            </a:r>
            <a:r>
              <a:rPr lang="nb-NO" sz="1200" i="1" dirty="0"/>
              <a:t>                                   </a:t>
            </a:r>
          </a:p>
          <a:p>
            <a:pPr marL="171768" indent="-171450"/>
            <a:r>
              <a:rPr lang="nb-NO" sz="1200" i="1" u="sng" dirty="0"/>
              <a:t>Høstfest:</a:t>
            </a:r>
            <a:r>
              <a:rPr lang="nb-NO" sz="1200" i="1" dirty="0"/>
              <a:t> </a:t>
            </a:r>
            <a:endParaRPr lang="nb-NO" sz="1200" dirty="0"/>
          </a:p>
          <a:p>
            <a:pPr marL="171768" indent="-171450"/>
            <a:r>
              <a:rPr lang="nb-NO" sz="1200" i="1" u="sng" dirty="0"/>
              <a:t>FN dagen</a:t>
            </a:r>
            <a:r>
              <a:rPr lang="nb-NO" sz="1200" dirty="0"/>
              <a:t>: </a:t>
            </a:r>
            <a:endParaRPr lang="nb-NO" sz="1200" i="1" dirty="0"/>
          </a:p>
          <a:p>
            <a:pPr marL="318" indent="0">
              <a:buNone/>
            </a:pPr>
            <a:r>
              <a:rPr lang="nb-NO" sz="1200" b="1" dirty="0"/>
              <a:t>Desember</a:t>
            </a:r>
            <a:endParaRPr lang="nb-NO" sz="1200" b="1" i="1" dirty="0"/>
          </a:p>
          <a:p>
            <a:pPr marL="171768" indent="-171450"/>
            <a:r>
              <a:rPr lang="nb-NO" sz="1200" i="1" u="sng" dirty="0"/>
              <a:t>Julen</a:t>
            </a:r>
            <a:r>
              <a:rPr lang="nb-NO" sz="1200" b="1" dirty="0"/>
              <a:t>:</a:t>
            </a:r>
            <a:r>
              <a:rPr lang="nb-NO" sz="1200" dirty="0"/>
              <a:t>. Formidler juleevangeliet og skaper forventning.</a:t>
            </a:r>
          </a:p>
          <a:p>
            <a:pPr marL="171768" indent="-171450"/>
            <a:r>
              <a:rPr lang="nb-NO" sz="1200" i="1" u="sng" dirty="0"/>
              <a:t>Luciafest:</a:t>
            </a:r>
            <a:r>
              <a:rPr lang="nb-NO" sz="1200" i="1" dirty="0"/>
              <a:t> </a:t>
            </a:r>
            <a:r>
              <a:rPr lang="nb-NO" sz="1200" dirty="0"/>
              <a:t> foreldre og søsken er hjertelig velkommen.   </a:t>
            </a:r>
          </a:p>
          <a:p>
            <a:pPr marL="171768" indent="-171450"/>
            <a:r>
              <a:rPr lang="nb-NO" sz="1200" i="1" u="sng" dirty="0"/>
              <a:t>Nissefest</a:t>
            </a:r>
            <a:r>
              <a:rPr lang="nb-NO" sz="1200" i="1" dirty="0"/>
              <a:t>: </a:t>
            </a:r>
            <a:r>
              <a:rPr lang="nb-NO" sz="1200" dirty="0"/>
              <a:t>En dag med </a:t>
            </a:r>
            <a:r>
              <a:rPr lang="nb-NO" sz="1200" dirty="0" err="1"/>
              <a:t>nissegøy</a:t>
            </a:r>
            <a:r>
              <a:rPr lang="nb-NO" sz="1200" dirty="0"/>
              <a:t>, nisseklær og nissegrøt.</a:t>
            </a:r>
          </a:p>
          <a:p>
            <a:pPr marL="0" indent="0">
              <a:buNone/>
            </a:pPr>
            <a:r>
              <a:rPr lang="nb-NO" sz="1200" b="1" dirty="0"/>
              <a:t>Februar</a:t>
            </a:r>
            <a:endParaRPr lang="nb-NO" sz="1200" b="1" i="1" dirty="0"/>
          </a:p>
          <a:p>
            <a:r>
              <a:rPr lang="nb-NO" sz="1200" i="1" u="sng" dirty="0"/>
              <a:t>Samefolkets dag</a:t>
            </a:r>
            <a:r>
              <a:rPr lang="nb-NO" sz="1200" dirty="0"/>
              <a:t>: 6 februar er samenes dag, markeres med temasamling.</a:t>
            </a:r>
          </a:p>
          <a:p>
            <a:r>
              <a:rPr lang="nb-NO" sz="1200" i="1" u="sng" dirty="0"/>
              <a:t>Karneval</a:t>
            </a:r>
            <a:r>
              <a:rPr lang="nb-NO" sz="1200" dirty="0"/>
              <a:t>:</a:t>
            </a:r>
            <a:r>
              <a:rPr lang="nb-NO" sz="1200" i="1" dirty="0"/>
              <a:t> </a:t>
            </a:r>
            <a:r>
              <a:rPr lang="nb-NO" sz="1200" dirty="0"/>
              <a:t>Vi kler oss ut </a:t>
            </a:r>
            <a:r>
              <a:rPr lang="nb-NO" sz="1200" dirty="0">
                <a:sym typeface="Wingdings" panose="05000000000000000000" pitchFamily="2" charset="2"/>
              </a:rPr>
              <a:t> </a:t>
            </a:r>
            <a:r>
              <a:rPr lang="nb-NO" sz="1200" dirty="0"/>
              <a:t> </a:t>
            </a:r>
          </a:p>
          <a:p>
            <a:pPr marL="0" indent="0">
              <a:buNone/>
            </a:pPr>
            <a:r>
              <a:rPr lang="nb-NO" sz="1200" b="1" dirty="0"/>
              <a:t>Mars/april</a:t>
            </a:r>
            <a:endParaRPr lang="nb-NO" sz="1200" u="sng" dirty="0"/>
          </a:p>
          <a:p>
            <a:pPr marL="171768" indent="-171450"/>
            <a:r>
              <a:rPr lang="nb-NO" sz="1200" i="1" u="sng" dirty="0"/>
              <a:t>Påsken</a:t>
            </a:r>
            <a:r>
              <a:rPr lang="nb-NO" sz="1200" i="1" dirty="0"/>
              <a:t>: </a:t>
            </a:r>
            <a:r>
              <a:rPr lang="nb-NO" sz="1200" dirty="0"/>
              <a:t>Formidler påskebudskapet og synger påskesanger.</a:t>
            </a:r>
          </a:p>
          <a:p>
            <a:pPr marL="171768" indent="-171450"/>
            <a:r>
              <a:rPr lang="nb-NO" sz="1200" i="1" u="sng" dirty="0"/>
              <a:t>Gul dag: </a:t>
            </a:r>
            <a:r>
              <a:rPr lang="nb-NO" sz="1200" i="1" dirty="0"/>
              <a:t>Vi har på noe gult, spiser gul mat og gleder oss til påske.</a:t>
            </a:r>
            <a:endParaRPr lang="nb-NO" sz="1200" i="1" u="sng" dirty="0"/>
          </a:p>
          <a:p>
            <a:pPr marL="318" indent="0">
              <a:buNone/>
            </a:pPr>
            <a:r>
              <a:rPr lang="nb-NO" sz="1200" b="1" dirty="0"/>
              <a:t>Mai</a:t>
            </a:r>
            <a:r>
              <a:rPr lang="nb-NO" sz="1200" i="1" dirty="0"/>
              <a:t> </a:t>
            </a:r>
          </a:p>
          <a:p>
            <a:r>
              <a:rPr lang="nb-NO" sz="1200" i="1" u="sng" dirty="0"/>
              <a:t>17. mai:</a:t>
            </a:r>
            <a:r>
              <a:rPr lang="nb-NO" sz="1200" i="1" dirty="0"/>
              <a:t> </a:t>
            </a:r>
            <a:r>
              <a:rPr lang="nb-NO" sz="1200" dirty="0"/>
              <a:t>Formidler den historiske bakgrunnen. Øver på sanger.</a:t>
            </a:r>
          </a:p>
          <a:p>
            <a:pPr marL="318" indent="0">
              <a:buNone/>
            </a:pPr>
            <a:r>
              <a:rPr lang="nb-NO" sz="1200" b="1" dirty="0"/>
              <a:t> Juni:</a:t>
            </a:r>
            <a:r>
              <a:rPr lang="nb-NO" sz="1200" i="1" dirty="0"/>
              <a:t> </a:t>
            </a:r>
          </a:p>
          <a:p>
            <a:r>
              <a:rPr lang="nb-NO" sz="1200" dirty="0"/>
              <a:t>Førskolegruppa drar på tur og blir borte hele dagen. Spiser god mat som de bestemmer selv. Blir hentet på kvelden i </a:t>
            </a:r>
            <a:r>
              <a:rPr lang="nb-NO" sz="1200" dirty="0" err="1"/>
              <a:t>bhg</a:t>
            </a:r>
            <a:r>
              <a:rPr lang="nb-NO" sz="1200" dirty="0"/>
              <a:t>.</a:t>
            </a:r>
          </a:p>
          <a:p>
            <a:pPr marL="318" indent="0">
              <a:buNone/>
            </a:pPr>
            <a:r>
              <a:rPr lang="nb-NO" sz="1200" i="1" u="sng" dirty="0"/>
              <a:t> Tur: </a:t>
            </a:r>
            <a:r>
              <a:rPr lang="nb-NO" sz="1200" i="1" dirty="0"/>
              <a:t>Alle gruppene får tilpasset tur.</a:t>
            </a:r>
            <a:endParaRPr lang="nb-NO" sz="1200" dirty="0"/>
          </a:p>
          <a:p>
            <a:pPr marL="171768" indent="-171450"/>
            <a:r>
              <a:rPr lang="nb-NO" sz="1200" i="1" u="sng" dirty="0"/>
              <a:t>Sommerfest</a:t>
            </a:r>
            <a:r>
              <a:rPr lang="nb-NO" sz="1200" i="1" dirty="0"/>
              <a:t>: </a:t>
            </a:r>
            <a:r>
              <a:rPr lang="nb-NO" sz="1200" dirty="0"/>
              <a:t>Foreldre og søsken er hjertelig velkommen.</a:t>
            </a:r>
          </a:p>
          <a:p>
            <a:pPr marL="171768" indent="-171450"/>
            <a:endParaRPr lang="nb-NO" sz="1200" dirty="0"/>
          </a:p>
          <a:p>
            <a:pPr marL="274638" lvl="1" indent="0">
              <a:buNone/>
            </a:pPr>
            <a:r>
              <a:rPr lang="nb-NO" sz="1200" b="1" dirty="0"/>
              <a:t>Ved arrangement der foreldrene er tilstede i barnehagen har foreldrene selv ansvar for egne barn!</a:t>
            </a:r>
          </a:p>
        </p:txBody>
      </p:sp>
      <p:pic>
        <p:nvPicPr>
          <p:cNvPr id="7" name="Bilde 12">
            <a:extLst>
              <a:ext uri="{FF2B5EF4-FFF2-40B4-BE49-F238E27FC236}">
                <a16:creationId xmlns:a16="http://schemas.microsoft.com/office/drawing/2014/main" id="{31F686BD-ABBC-4B48-AD6C-691EC72D76C1}"/>
              </a:ext>
            </a:extLst>
          </p:cNvPr>
          <p:cNvPicPr>
            <a:picLocks noChangeAspect="1"/>
          </p:cNvPicPr>
          <p:nvPr/>
        </p:nvPicPr>
        <p:blipFill>
          <a:blip r:embed="rId2">
            <a:extLst>
              <a:ext uri="{28A0092B-C50C-407E-A947-70E740481C1C}">
                <a14:useLocalDpi xmlns:a14="http://schemas.microsoft.com/office/drawing/2010/main" val="0"/>
              </a:ext>
            </a:extLst>
          </a:blip>
          <a:srcRect t="10567" b="11250"/>
          <a:stretch>
            <a:fillRect/>
          </a:stretch>
        </p:blipFill>
        <p:spPr bwMode="auto">
          <a:xfrm>
            <a:off x="6897216" y="281115"/>
            <a:ext cx="2304256"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kt 1">
            <a:extLst>
              <a:ext uri="{FF2B5EF4-FFF2-40B4-BE49-F238E27FC236}">
                <a16:creationId xmlns:a16="http://schemas.microsoft.com/office/drawing/2014/main" id="{CBF10B74-974E-B804-DBB9-457E09CE2FCC}"/>
              </a:ext>
            </a:extLst>
          </p:cNvPr>
          <p:cNvGraphicFramePr>
            <a:graphicFrameLocks noChangeAspect="1"/>
          </p:cNvGraphicFramePr>
          <p:nvPr/>
        </p:nvGraphicFramePr>
        <p:xfrm>
          <a:off x="4088904" y="184282"/>
          <a:ext cx="2542989" cy="1249358"/>
        </p:xfrm>
        <a:graphic>
          <a:graphicData uri="http://schemas.openxmlformats.org/presentationml/2006/ole">
            <mc:AlternateContent xmlns:mc="http://schemas.openxmlformats.org/markup-compatibility/2006">
              <mc:Choice xmlns:v="urn:schemas-microsoft-com:vml" Requires="v">
                <p:oleObj r:id="rId3" imgW="8059275" imgH="6439799" progId="MSPhotoEd.3">
                  <p:embed/>
                </p:oleObj>
              </mc:Choice>
              <mc:Fallback>
                <p:oleObj r:id="rId3" imgW="8059275" imgH="6439799" progId="MSPhotoEd.3">
                  <p:embed/>
                  <p:pic>
                    <p:nvPicPr>
                      <p:cNvPr id="2" name="Objekt 1">
                        <a:extLst>
                          <a:ext uri="{FF2B5EF4-FFF2-40B4-BE49-F238E27FC236}">
                            <a16:creationId xmlns:a16="http://schemas.microsoft.com/office/drawing/2014/main" id="{CBF10B74-974E-B804-DBB9-457E09CE2F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8904" y="184282"/>
                        <a:ext cx="2542989" cy="1249358"/>
                      </a:xfrm>
                      <a:prstGeom prst="rect">
                        <a:avLst/>
                      </a:prstGeom>
                      <a:noFill/>
                    </p:spPr>
                  </p:pic>
                </p:oleObj>
              </mc:Fallback>
            </mc:AlternateContent>
          </a:graphicData>
        </a:graphic>
      </p:graphicFrame>
      <p:pic>
        <p:nvPicPr>
          <p:cNvPr id="3" name="Bilde 2">
            <a:extLst>
              <a:ext uri="{FF2B5EF4-FFF2-40B4-BE49-F238E27FC236}">
                <a16:creationId xmlns:a16="http://schemas.microsoft.com/office/drawing/2014/main" id="{2FDE52A1-DF2D-128E-ED69-CC22EDA8DE8A}"/>
              </a:ext>
            </a:extLst>
          </p:cNvPr>
          <p:cNvPicPr>
            <a:picLocks noChangeAspect="1"/>
          </p:cNvPicPr>
          <p:nvPr/>
        </p:nvPicPr>
        <p:blipFill>
          <a:blip r:embed="rId5"/>
          <a:stretch>
            <a:fillRect/>
          </a:stretch>
        </p:blipFill>
        <p:spPr>
          <a:xfrm>
            <a:off x="81517" y="166061"/>
            <a:ext cx="3869771" cy="1267579"/>
          </a:xfrm>
          <a:prstGeom prst="rect">
            <a:avLst/>
          </a:prstGeom>
        </p:spPr>
      </p:pic>
      <p:sp>
        <p:nvSpPr>
          <p:cNvPr id="5" name="Plassholder for lysbildenummer 4">
            <a:extLst>
              <a:ext uri="{FF2B5EF4-FFF2-40B4-BE49-F238E27FC236}">
                <a16:creationId xmlns:a16="http://schemas.microsoft.com/office/drawing/2014/main" id="{4929A6D4-B1B6-301D-A323-1E53A771FC4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359E8E-6286-44B3-A191-AF6E4E4D6BA2}" type="slidenum">
              <a:rPr kumimoji="0" lang="nb-NO" altLang="nb-NO"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b-NO" altLang="nb-NO"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7317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Plassholder for innhold 5"/>
          <p:cNvSpPr>
            <a:spLocks noGrp="1"/>
          </p:cNvSpPr>
          <p:nvPr>
            <p:ph idx="1"/>
          </p:nvPr>
        </p:nvSpPr>
        <p:spPr>
          <a:xfrm>
            <a:off x="3219450" y="1512169"/>
            <a:ext cx="6191250" cy="4941167"/>
          </a:xfrm>
        </p:spPr>
        <p:txBody>
          <a:bodyPr>
            <a:normAutofit fontScale="32500" lnSpcReduction="20000"/>
          </a:bodyPr>
          <a:lstStyle/>
          <a:p>
            <a:pPr marL="0" indent="0" eaLnBrk="1" fontAlgn="auto" hangingPunct="1">
              <a:spcBef>
                <a:spcPts val="580"/>
              </a:spcBef>
              <a:spcAft>
                <a:spcPts val="0"/>
              </a:spcAft>
              <a:buFont typeface="Wingdings 2"/>
              <a:buNone/>
              <a:defRPr/>
            </a:pPr>
            <a:r>
              <a:rPr lang="nb-NO" sz="3800" dirty="0"/>
              <a:t>    </a:t>
            </a:r>
            <a:r>
              <a:rPr lang="nb-NO" sz="4900" b="1" dirty="0">
                <a:latin typeface="Agency FB" panose="020B0503020202020204" pitchFamily="34" charset="0"/>
              </a:rPr>
              <a:t>PEDAGOGISKE VERKTØY I BARNEHAGEN</a:t>
            </a:r>
            <a:endParaRPr lang="nb-NO" sz="3400" dirty="0">
              <a:solidFill>
                <a:srgbClr val="00B0F0"/>
              </a:solidFill>
            </a:endParaRPr>
          </a:p>
          <a:p>
            <a:pPr>
              <a:spcBef>
                <a:spcPts val="580"/>
              </a:spcBef>
              <a:defRPr/>
            </a:pPr>
            <a:r>
              <a:rPr lang="nb-NO" sz="4000" dirty="0">
                <a:latin typeface="Agency FB" panose="020B0503020202020204" pitchFamily="34" charset="0"/>
                <a:hlinkClick r:id="rId3"/>
              </a:rPr>
              <a:t>Rammeplan for barnehagen (udir.no)</a:t>
            </a:r>
            <a:r>
              <a:rPr lang="nb-NO" sz="4000" dirty="0">
                <a:latin typeface="Agency FB" panose="020B0503020202020204" pitchFamily="34" charset="0"/>
              </a:rPr>
              <a:t>: for barnehagens innhold og oppgaver. </a:t>
            </a:r>
          </a:p>
          <a:p>
            <a:pPr>
              <a:spcBef>
                <a:spcPts val="580"/>
              </a:spcBef>
              <a:defRPr/>
            </a:pPr>
            <a:r>
              <a:rPr lang="nb-NO" sz="4000" dirty="0">
                <a:latin typeface="Agency FB" panose="020B0503020202020204" pitchFamily="34" charset="0"/>
              </a:rPr>
              <a:t>Kvalitetsplan for et trygt og godt barnehagemiljø.</a:t>
            </a:r>
          </a:p>
          <a:p>
            <a:pPr>
              <a:spcBef>
                <a:spcPts val="580"/>
              </a:spcBef>
              <a:defRPr/>
            </a:pPr>
            <a:r>
              <a:rPr lang="nb-NO" sz="4000" dirty="0">
                <a:latin typeface="Agency FB" panose="020B0503020202020204" pitchFamily="34" charset="0"/>
                <a:cs typeface="Times New Roman" panose="02020603050405020304" pitchFamily="18" charset="0"/>
                <a:hlinkClick r:id="rId4"/>
              </a:rPr>
              <a:t>Trygghetssirkelen: </a:t>
            </a:r>
            <a:r>
              <a:rPr lang="nb-NO" sz="4000" dirty="0">
                <a:solidFill>
                  <a:srgbClr val="444444"/>
                </a:solidFill>
                <a:latin typeface="Agency FB" panose="020B0503020202020204" pitchFamily="34" charset="0"/>
              </a:rPr>
              <a:t>For å kunne hjelpe og støtte barn på en god måte trenger vi å forstå barnets behov og hva som ligger bak barnets atferd - </a:t>
            </a:r>
            <a:r>
              <a:rPr lang="nb-NO" sz="4000" dirty="0">
                <a:latin typeface="Agency FB" panose="020B0503020202020204" pitchFamily="34" charset="0"/>
                <a:hlinkClick r:id="rId5"/>
              </a:rPr>
              <a:t>https://www.folkom.no/barn</a:t>
            </a:r>
            <a:endParaRPr lang="nb-NO" sz="4000" dirty="0">
              <a:latin typeface="Agency FB" panose="020B0503020202020204" pitchFamily="34" charset="0"/>
              <a:cs typeface="Times New Roman" panose="02020603050405020304" pitchFamily="18" charset="0"/>
            </a:endParaRPr>
          </a:p>
          <a:p>
            <a:pPr>
              <a:spcBef>
                <a:spcPts val="580"/>
              </a:spcBef>
              <a:defRPr/>
            </a:pPr>
            <a:r>
              <a:rPr lang="nb-NO" sz="4000" dirty="0">
                <a:solidFill>
                  <a:prstClr val="black"/>
                </a:solidFill>
                <a:latin typeface="Agency FB" panose="020B0503020202020204" pitchFamily="34" charset="0"/>
                <a:hlinkClick r:id="rId6"/>
              </a:rPr>
              <a:t>Grønne tanker- glade barn:</a:t>
            </a:r>
            <a:r>
              <a:rPr lang="nb-NO" sz="4000" dirty="0">
                <a:solidFill>
                  <a:prstClr val="black"/>
                </a:solidFill>
                <a:latin typeface="Agency FB" panose="020B0503020202020204" pitchFamily="34" charset="0"/>
              </a:rPr>
              <a:t> har til hensikt å stimulere barns tanke- og følelsesbevisstheter.</a:t>
            </a:r>
          </a:p>
          <a:p>
            <a:pPr>
              <a:spcBef>
                <a:spcPts val="580"/>
              </a:spcBef>
              <a:defRPr/>
            </a:pPr>
            <a:r>
              <a:rPr lang="nb-NO" sz="4000" u="sng" dirty="0">
                <a:solidFill>
                  <a:schemeClr val="accent1">
                    <a:lumMod val="75000"/>
                  </a:schemeClr>
                </a:solidFill>
                <a:latin typeface="Agency FB" panose="020B0503020202020204" pitchFamily="34" charset="0"/>
                <a:cs typeface="Times New Roman" panose="02020603050405020304" pitchFamily="18" charset="0"/>
                <a:hlinkClick r:id="rId7"/>
              </a:rPr>
              <a:t>Stine Sofies barnehagepakke</a:t>
            </a:r>
            <a:r>
              <a:rPr lang="nb-NO" sz="4000" i="1" dirty="0">
                <a:solidFill>
                  <a:schemeClr val="accent1">
                    <a:lumMod val="75000"/>
                  </a:schemeClr>
                </a:solidFill>
                <a:latin typeface="Agency FB" panose="020B0503020202020204" pitchFamily="34" charset="0"/>
                <a:cs typeface="Times New Roman" panose="02020603050405020304" pitchFamily="18" charset="0"/>
                <a:hlinkClick r:id="rId7"/>
              </a:rPr>
              <a:t>;</a:t>
            </a:r>
            <a:r>
              <a:rPr lang="nb-NO" sz="4000" dirty="0">
                <a:solidFill>
                  <a:schemeClr val="accent1">
                    <a:lumMod val="75000"/>
                  </a:schemeClr>
                </a:solidFill>
                <a:latin typeface="Agency FB" panose="020B0503020202020204" pitchFamily="34" charset="0"/>
                <a:cs typeface="Times New Roman" panose="02020603050405020304" pitchFamily="18" charset="0"/>
                <a:hlinkClick r:id="rId7"/>
              </a:rPr>
              <a:t>  </a:t>
            </a:r>
            <a:r>
              <a:rPr lang="nb-NO" sz="4000" dirty="0">
                <a:latin typeface="Agency FB" panose="020B0503020202020204" pitchFamily="34" charset="0"/>
                <a:cs typeface="Times New Roman" panose="02020603050405020304" pitchFamily="18" charset="0"/>
              </a:rPr>
              <a:t>et verktøy som ansatte i barnehagen kan bruke for gjøre både selv og barna mer kompetente til å si ifra om vold og overgrep. Vi har også Barnas Verneombud.</a:t>
            </a:r>
          </a:p>
          <a:p>
            <a:pPr>
              <a:spcBef>
                <a:spcPts val="580"/>
              </a:spcBef>
              <a:defRPr/>
            </a:pPr>
            <a:r>
              <a:rPr lang="nb-NO" sz="4200" u="sng" dirty="0">
                <a:solidFill>
                  <a:schemeClr val="accent1">
                    <a:lumMod val="75000"/>
                  </a:schemeClr>
                </a:solidFill>
                <a:latin typeface="Agency FB" panose="020B0503020202020204" pitchFamily="34" charset="0"/>
                <a:cs typeface="Times New Roman" panose="02020603050405020304" pitchFamily="18" charset="0"/>
                <a:hlinkClick r:id="rId8"/>
              </a:rPr>
              <a:t>Snakkepakken</a:t>
            </a:r>
            <a:r>
              <a:rPr lang="nb-NO" sz="4200" i="1" dirty="0">
                <a:latin typeface="Agency FB" panose="020B0503020202020204" pitchFamily="34" charset="0"/>
                <a:cs typeface="Times New Roman" panose="02020603050405020304" pitchFamily="18" charset="0"/>
              </a:rPr>
              <a:t>; </a:t>
            </a:r>
            <a:r>
              <a:rPr lang="nb-NO" sz="4200" dirty="0">
                <a:latin typeface="Agency FB" panose="020B0503020202020204" pitchFamily="34" charset="0"/>
                <a:cs typeface="Times New Roman" panose="02020603050405020304" pitchFamily="18" charset="0"/>
              </a:rPr>
              <a:t>inneholder inspirerende språkverktøy til samlingsstunder med konkreter.</a:t>
            </a:r>
          </a:p>
          <a:p>
            <a:pPr>
              <a:spcBef>
                <a:spcPts val="580"/>
              </a:spcBef>
              <a:defRPr/>
            </a:pPr>
            <a:r>
              <a:rPr lang="nb-NO" sz="4200" u="sng" dirty="0">
                <a:solidFill>
                  <a:schemeClr val="accent1">
                    <a:lumMod val="75000"/>
                  </a:schemeClr>
                </a:solidFill>
                <a:latin typeface="Agency FB" panose="020B0503020202020204" pitchFamily="34" charset="0"/>
              </a:rPr>
              <a:t>Du og jeg og vi to – et verktøy i forhold til sosial kompetanse av Kari </a:t>
            </a:r>
            <a:r>
              <a:rPr lang="nb-NO" sz="4200" u="sng" dirty="0" err="1">
                <a:solidFill>
                  <a:schemeClr val="accent1">
                    <a:lumMod val="75000"/>
                  </a:schemeClr>
                </a:solidFill>
                <a:latin typeface="Agency FB" panose="020B0503020202020204" pitchFamily="34" charset="0"/>
              </a:rPr>
              <a:t>Lamer</a:t>
            </a:r>
            <a:endParaRPr lang="nb-NO" sz="4200" dirty="0">
              <a:latin typeface="Agency FB" panose="020B0503020202020204" pitchFamily="34" charset="0"/>
            </a:endParaRPr>
          </a:p>
          <a:p>
            <a:pPr>
              <a:spcBef>
                <a:spcPts val="580"/>
              </a:spcBef>
              <a:defRPr/>
            </a:pPr>
            <a:r>
              <a:rPr lang="nb-NO" sz="4400" dirty="0">
                <a:latin typeface="Agency FB" panose="020B0503020202020204" pitchFamily="34" charset="0"/>
                <a:cs typeface="Times New Roman" panose="02020603050405020304" pitchFamily="18" charset="0"/>
                <a:hlinkClick r:id="rId9"/>
              </a:rPr>
              <a:t>Henry – førstehjelp i barnehagen:</a:t>
            </a:r>
            <a:r>
              <a:rPr lang="nb-NO" sz="4400" dirty="0">
                <a:latin typeface="Agency FB" panose="020B0503020202020204" pitchFamily="34" charset="0"/>
                <a:cs typeface="Times New Roman" panose="02020603050405020304" pitchFamily="18" charset="0"/>
              </a:rPr>
              <a:t> Henry-opplegget er utviklet for å øke barns bevissthet om, kjennskap til og interesse for førstehjelp.</a:t>
            </a:r>
            <a:r>
              <a:rPr lang="nb-NO" sz="4200" dirty="0">
                <a:latin typeface="Agency FB" panose="020B0503020202020204" pitchFamily="34" charset="0"/>
              </a:rPr>
              <a:t> </a:t>
            </a:r>
            <a:endParaRPr lang="nb-NO" sz="4200" dirty="0">
              <a:latin typeface="Agency FB" panose="020B0503020202020204" pitchFamily="34" charset="0"/>
              <a:cs typeface="Times New Roman" panose="02020603050405020304" pitchFamily="18" charset="0"/>
            </a:endParaRPr>
          </a:p>
          <a:p>
            <a:pPr>
              <a:spcBef>
                <a:spcPts val="580"/>
              </a:spcBef>
              <a:defRPr/>
            </a:pPr>
            <a:r>
              <a:rPr lang="nb-NO" sz="4200" dirty="0">
                <a:solidFill>
                  <a:schemeClr val="accent1">
                    <a:lumMod val="75000"/>
                  </a:schemeClr>
                </a:solidFill>
                <a:latin typeface="Agency FB" panose="020B0503020202020204" pitchFamily="34" charset="0"/>
                <a:cs typeface="Times New Roman" panose="02020603050405020304" pitchFamily="18" charset="0"/>
                <a:hlinkClick r:id="rId10"/>
              </a:rPr>
              <a:t>Barnas trafikklubb: </a:t>
            </a:r>
            <a:r>
              <a:rPr lang="nb-NO" sz="4200" dirty="0">
                <a:latin typeface="Agency FB" panose="020B0503020202020204" pitchFamily="34" charset="0"/>
                <a:cs typeface="Times New Roman" panose="02020603050405020304" pitchFamily="18" charset="0"/>
              </a:rPr>
              <a:t>Opplæringsmateriell, spill, billedbøker og </a:t>
            </a:r>
            <a:r>
              <a:rPr lang="nb-NO" sz="4200" dirty="0" err="1">
                <a:latin typeface="Agency FB" panose="020B0503020202020204" pitchFamily="34" charset="0"/>
                <a:cs typeface="Times New Roman" panose="02020603050405020304" pitchFamily="18" charset="0"/>
              </a:rPr>
              <a:t>hånddukkene</a:t>
            </a:r>
            <a:r>
              <a:rPr lang="nb-NO" sz="4200" dirty="0">
                <a:latin typeface="Agency FB" panose="020B0503020202020204" pitchFamily="34" charset="0"/>
                <a:cs typeface="Times New Roman" panose="02020603050405020304" pitchFamily="18" charset="0"/>
              </a:rPr>
              <a:t>: </a:t>
            </a:r>
            <a:r>
              <a:rPr lang="nb-NO" sz="4200" dirty="0" err="1">
                <a:latin typeface="Agency FB" panose="020B0503020202020204" pitchFamily="34" charset="0"/>
                <a:cs typeface="Times New Roman" panose="02020603050405020304" pitchFamily="18" charset="0"/>
              </a:rPr>
              <a:t>Tarkus</a:t>
            </a:r>
            <a:r>
              <a:rPr lang="nb-NO" sz="4200" dirty="0">
                <a:latin typeface="Agency FB" panose="020B0503020202020204" pitchFamily="34" charset="0"/>
                <a:cs typeface="Times New Roman" panose="02020603050405020304" pitchFamily="18" charset="0"/>
              </a:rPr>
              <a:t> og Lyset</a:t>
            </a:r>
          </a:p>
          <a:p>
            <a:pPr>
              <a:spcBef>
                <a:spcPts val="580"/>
              </a:spcBef>
              <a:defRPr/>
            </a:pPr>
            <a:r>
              <a:rPr lang="nb-NO" sz="4200" dirty="0">
                <a:solidFill>
                  <a:schemeClr val="accent1">
                    <a:lumMod val="75000"/>
                  </a:schemeClr>
                </a:solidFill>
                <a:latin typeface="Agency FB" panose="020B0503020202020204" pitchFamily="34" charset="0"/>
                <a:cs typeface="Times New Roman" panose="02020603050405020304" pitchFamily="18" charset="0"/>
                <a:hlinkClick r:id="rId11"/>
              </a:rPr>
              <a:t>Brannbamsen </a:t>
            </a:r>
            <a:r>
              <a:rPr lang="nb-NO" sz="4200" dirty="0" err="1">
                <a:solidFill>
                  <a:schemeClr val="accent1">
                    <a:lumMod val="75000"/>
                  </a:schemeClr>
                </a:solidFill>
                <a:latin typeface="Agency FB" panose="020B0503020202020204" pitchFamily="34" charset="0"/>
                <a:cs typeface="Times New Roman" panose="02020603050405020304" pitchFamily="18" charset="0"/>
                <a:hlinkClick r:id="rId11"/>
              </a:rPr>
              <a:t>Bjørnis</a:t>
            </a:r>
            <a:r>
              <a:rPr lang="nb-NO" sz="4200" dirty="0">
                <a:solidFill>
                  <a:schemeClr val="accent1">
                    <a:lumMod val="75000"/>
                  </a:schemeClr>
                </a:solidFill>
                <a:latin typeface="Agency FB" panose="020B0503020202020204" pitchFamily="34" charset="0"/>
                <a:cs typeface="Times New Roman" panose="02020603050405020304" pitchFamily="18" charset="0"/>
              </a:rPr>
              <a:t>: </a:t>
            </a:r>
            <a:r>
              <a:rPr lang="nb-NO" sz="4200" dirty="0">
                <a:latin typeface="Agency FB" panose="020B0503020202020204" pitchFamily="34" charset="0"/>
                <a:cs typeface="Times New Roman" panose="02020603050405020304" pitchFamily="18" charset="0"/>
              </a:rPr>
              <a:t>Opplæringsmateriell, spill, fortellinger </a:t>
            </a:r>
          </a:p>
          <a:p>
            <a:pPr>
              <a:spcBef>
                <a:spcPts val="580"/>
              </a:spcBef>
              <a:defRPr/>
            </a:pPr>
            <a:r>
              <a:rPr lang="nb-NO" sz="4200" u="sng" dirty="0">
                <a:solidFill>
                  <a:schemeClr val="accent1">
                    <a:lumMod val="75000"/>
                  </a:schemeClr>
                </a:solidFill>
                <a:latin typeface="Agency FB" panose="020B0503020202020204" pitchFamily="34" charset="0"/>
                <a:hlinkClick r:id="rId12"/>
              </a:rPr>
              <a:t>Observasjon</a:t>
            </a:r>
            <a:r>
              <a:rPr lang="nb-NO" sz="4200" dirty="0">
                <a:solidFill>
                  <a:schemeClr val="accent1">
                    <a:lumMod val="75000"/>
                  </a:schemeClr>
                </a:solidFill>
                <a:latin typeface="Agency FB" panose="020B0503020202020204" pitchFamily="34" charset="0"/>
                <a:hlinkClick r:id="rId12"/>
              </a:rPr>
              <a:t>: «ALLE MED» </a:t>
            </a:r>
            <a:r>
              <a:rPr lang="nb-NO" sz="4200" dirty="0">
                <a:latin typeface="Agency FB" panose="020B0503020202020204" pitchFamily="34" charset="0"/>
              </a:rPr>
              <a:t>dekker barnets seks utviklingsområder: Språk-, lek-,  sansemotorisk- og sosioemosjonell utvikling. Samt hvordan barnet fungerer i hverdagsaktiviteter og hvordan barnet trives.  Observasjonsskjemaet blir benyttet til å kartlegge alle barn i barnehagen. </a:t>
            </a:r>
          </a:p>
          <a:p>
            <a:pPr>
              <a:spcBef>
                <a:spcPts val="580"/>
              </a:spcBef>
              <a:defRPr/>
            </a:pPr>
            <a:r>
              <a:rPr lang="nb-NO" sz="4200" u="sng" dirty="0">
                <a:latin typeface="Agency FB" panose="020B0503020202020204" pitchFamily="34" charset="0"/>
              </a:rPr>
              <a:t>Trampoline</a:t>
            </a:r>
            <a:r>
              <a:rPr lang="nb-NO" sz="4200" dirty="0">
                <a:latin typeface="Agency FB" panose="020B0503020202020204" pitchFamily="34" charset="0"/>
              </a:rPr>
              <a:t>:  Førskolebarna får egen oppgavebok som er beregnet for barn i førskolealder</a:t>
            </a:r>
            <a:r>
              <a:rPr lang="nb-NO" sz="4200" u="sng" dirty="0">
                <a:latin typeface="Agency FB" panose="020B0503020202020204" pitchFamily="34" charset="0"/>
              </a:rPr>
              <a:t>.</a:t>
            </a:r>
          </a:p>
          <a:p>
            <a:pPr>
              <a:spcBef>
                <a:spcPts val="580"/>
              </a:spcBef>
              <a:defRPr/>
            </a:pPr>
            <a:r>
              <a:rPr lang="nb-NO" sz="4200" u="sng" dirty="0">
                <a:latin typeface="Agency FB" panose="020B0503020202020204" pitchFamily="34" charset="0"/>
              </a:rPr>
              <a:t>Kroppen min eier jeg: </a:t>
            </a:r>
            <a:r>
              <a:rPr lang="nb-NO" sz="4200" dirty="0">
                <a:latin typeface="Agency FB" panose="020B0503020202020204" pitchFamily="34" charset="0"/>
              </a:rPr>
              <a:t>Målet med dette er at flere barn skal tørre å varsle om overgrep, og at alle barn skal få lære om grenser- både sine egne og andres.</a:t>
            </a:r>
          </a:p>
          <a:p>
            <a:pPr>
              <a:spcBef>
                <a:spcPts val="580"/>
              </a:spcBef>
              <a:defRPr/>
            </a:pPr>
            <a:endParaRPr lang="nb-NO" sz="4200" dirty="0">
              <a:latin typeface="Agency FB" panose="020B0503020202020204" pitchFamily="34" charset="0"/>
            </a:endParaRPr>
          </a:p>
          <a:p>
            <a:pPr marL="0" indent="0" eaLnBrk="1" fontAlgn="auto" hangingPunct="1">
              <a:spcBef>
                <a:spcPts val="580"/>
              </a:spcBef>
              <a:spcAft>
                <a:spcPts val="0"/>
              </a:spcAft>
              <a:buNone/>
              <a:defRPr/>
            </a:pPr>
            <a:endParaRPr lang="nb-NO" sz="3700" dirty="0"/>
          </a:p>
        </p:txBody>
      </p:sp>
      <p:sp>
        <p:nvSpPr>
          <p:cNvPr id="14" name="Plassholder for tekst 1"/>
          <p:cNvSpPr>
            <a:spLocks noGrp="1"/>
          </p:cNvSpPr>
          <p:nvPr>
            <p:ph type="body" sz="half" idx="2"/>
          </p:nvPr>
        </p:nvSpPr>
        <p:spPr>
          <a:xfrm>
            <a:off x="344488" y="1379945"/>
            <a:ext cx="2730500" cy="5373216"/>
          </a:xfrm>
        </p:spPr>
        <p:txBody>
          <a:bodyPr>
            <a:normAutofit fontScale="40000" lnSpcReduction="20000"/>
          </a:bodyPr>
          <a:lstStyle/>
          <a:p>
            <a:pPr eaLnBrk="1" fontAlgn="auto" hangingPunct="1">
              <a:spcBef>
                <a:spcPts val="580"/>
              </a:spcBef>
              <a:spcAft>
                <a:spcPts val="0"/>
              </a:spcAft>
              <a:buFont typeface="Wingdings 2"/>
              <a:buNone/>
              <a:defRPr/>
            </a:pPr>
            <a:endParaRPr lang="nb-NO" sz="1500" b="1" dirty="0">
              <a:solidFill>
                <a:schemeClr val="tx1"/>
              </a:solidFill>
              <a:latin typeface="Times New Roman" pitchFamily="18" charset="0"/>
              <a:cs typeface="Times New Roman" pitchFamily="18" charset="0"/>
            </a:endParaRPr>
          </a:p>
          <a:p>
            <a:pPr eaLnBrk="1" fontAlgn="auto" hangingPunct="1">
              <a:spcBef>
                <a:spcPts val="580"/>
              </a:spcBef>
              <a:spcAft>
                <a:spcPts val="0"/>
              </a:spcAft>
              <a:buFont typeface="Wingdings 2"/>
              <a:buNone/>
              <a:defRPr/>
            </a:pPr>
            <a:r>
              <a:rPr lang="nb-NO" sz="2300" b="1" dirty="0">
                <a:solidFill>
                  <a:schemeClr val="tx1"/>
                </a:solidFill>
                <a:cs typeface="Times New Roman" pitchFamily="18" charset="0"/>
              </a:rPr>
              <a:t>Satsingsområde 2025/2026</a:t>
            </a:r>
            <a:endParaRPr lang="nb-NO" sz="2300" i="1" dirty="0">
              <a:solidFill>
                <a:schemeClr val="tx1"/>
              </a:solidFill>
            </a:endParaRPr>
          </a:p>
          <a:p>
            <a:r>
              <a:rPr lang="nb-NO" sz="2500" b="1" dirty="0"/>
              <a:t>VENNSKAP</a:t>
            </a:r>
          </a:p>
          <a:p>
            <a:r>
              <a:rPr lang="nb-NO" sz="2300" dirty="0"/>
              <a:t>«I barnehagen skal alle barn kunne erfare å være betydningsfulle for fellesskapet og å være i positivt samspill med barn og voksne. Barnehagen skal aktivt legge til rette for utvikling av vennskap og sosialt fellesskap. Barnas selvfølelse skal støttes, samtidig som de skal få hjelp til å mestre balansen mellom å ivareta egne behov og det å ta hensyn til andres behov.» </a:t>
            </a:r>
            <a:r>
              <a:rPr lang="nb-NO" sz="2100" dirty="0"/>
              <a:t>Rammeplanen </a:t>
            </a:r>
          </a:p>
          <a:p>
            <a:r>
              <a:rPr lang="nb-NO" sz="2500" b="1" dirty="0"/>
              <a:t>ROBUSTE BARN</a:t>
            </a:r>
          </a:p>
          <a:p>
            <a:r>
              <a:rPr lang="nb-NO" sz="2500" dirty="0"/>
              <a:t>3 års prosjekt med Oslo met og 2 andre </a:t>
            </a:r>
            <a:r>
              <a:rPr lang="nb-NO" sz="2500" dirty="0" err="1"/>
              <a:t>bhg</a:t>
            </a:r>
            <a:r>
              <a:rPr lang="nb-NO" sz="2500" dirty="0"/>
              <a:t>. i Nittedal. 2026 er det avsluttende året på prosjektet.</a:t>
            </a:r>
          </a:p>
          <a:p>
            <a:r>
              <a:rPr lang="nb-NO" sz="2500" dirty="0"/>
              <a:t>Vi ønsker å bygge trygge barn med god selvfølelse og selvtillit. Gi de en stødig ballast. Det handler om å gi dem verdier som empati, medfølelse og omsorg. Toleranse og aksept også for dem som er annerledes og mener noe annet. Vi må være mer opptatt av verdien av å bidra til fellesskapet og mindre opptatt av enkeltindividets prestasjoner. Vi skal hjelpe barna å løfte blikket vekk fra egen navle og ut i verden.</a:t>
            </a:r>
          </a:p>
          <a:p>
            <a:r>
              <a:rPr lang="nb-NO" sz="2500" dirty="0"/>
              <a:t>Å være robust handler for oss om å lære selvstendig tenkning, tåle utenforskap og klare å stå i egne følelser samt å regulere de.</a:t>
            </a:r>
          </a:p>
          <a:p>
            <a:r>
              <a:rPr lang="nb-NO" sz="2500" dirty="0"/>
              <a:t>Barna trenger en solid, indre kjerne som gjør de i stand til å tåle de utfordringene livet bringer.</a:t>
            </a:r>
          </a:p>
          <a:p>
            <a:endParaRPr lang="nb-NO" sz="2500" dirty="0"/>
          </a:p>
          <a:p>
            <a:endParaRPr lang="nb-NO" sz="2500" dirty="0"/>
          </a:p>
          <a:p>
            <a:endParaRPr lang="nb-NO" sz="2000" b="1" dirty="0"/>
          </a:p>
          <a:p>
            <a:endParaRPr lang="nb-NO" sz="2500" b="1" dirty="0"/>
          </a:p>
          <a:p>
            <a:endParaRPr lang="nb-NO" sz="2500" b="1" dirty="0"/>
          </a:p>
        </p:txBody>
      </p:sp>
      <p:pic>
        <p:nvPicPr>
          <p:cNvPr id="19463" name="Bilde 12"/>
          <p:cNvPicPr>
            <a:picLocks noChangeAspect="1"/>
          </p:cNvPicPr>
          <p:nvPr/>
        </p:nvPicPr>
        <p:blipFill>
          <a:blip r:embed="rId13">
            <a:extLst>
              <a:ext uri="{28A0092B-C50C-407E-A947-70E740481C1C}">
                <a14:useLocalDpi xmlns:a14="http://schemas.microsoft.com/office/drawing/2010/main" val="0"/>
              </a:ext>
            </a:extLst>
          </a:blip>
          <a:srcRect t="10567" b="11250"/>
          <a:stretch>
            <a:fillRect/>
          </a:stretch>
        </p:blipFill>
        <p:spPr bwMode="auto">
          <a:xfrm>
            <a:off x="6785480" y="211452"/>
            <a:ext cx="21272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kt 1">
            <a:extLst>
              <a:ext uri="{FF2B5EF4-FFF2-40B4-BE49-F238E27FC236}">
                <a16:creationId xmlns:a16="http://schemas.microsoft.com/office/drawing/2014/main" id="{8E63197A-D6C7-D896-50E7-B6D3C2B0D92D}"/>
              </a:ext>
            </a:extLst>
          </p:cNvPr>
          <p:cNvGraphicFramePr>
            <a:graphicFrameLocks noChangeAspect="1"/>
          </p:cNvGraphicFramePr>
          <p:nvPr/>
        </p:nvGraphicFramePr>
        <p:xfrm>
          <a:off x="4088904" y="184282"/>
          <a:ext cx="2542989" cy="1249358"/>
        </p:xfrm>
        <a:graphic>
          <a:graphicData uri="http://schemas.openxmlformats.org/presentationml/2006/ole">
            <mc:AlternateContent xmlns:mc="http://schemas.openxmlformats.org/markup-compatibility/2006">
              <mc:Choice xmlns:v="urn:schemas-microsoft-com:vml" Requires="v">
                <p:oleObj r:id="rId14" imgW="8059275" imgH="6439799" progId="MSPhotoEd.3">
                  <p:embed/>
                </p:oleObj>
              </mc:Choice>
              <mc:Fallback>
                <p:oleObj r:id="rId14" imgW="8059275" imgH="6439799" progId="MSPhotoEd.3">
                  <p:embed/>
                  <p:pic>
                    <p:nvPicPr>
                      <p:cNvPr id="2" name="Objekt 1">
                        <a:extLst>
                          <a:ext uri="{FF2B5EF4-FFF2-40B4-BE49-F238E27FC236}">
                            <a16:creationId xmlns:a16="http://schemas.microsoft.com/office/drawing/2014/main" id="{8E63197A-D6C7-D896-50E7-B6D3C2B0D92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88904" y="184282"/>
                        <a:ext cx="2542989" cy="1249358"/>
                      </a:xfrm>
                      <a:prstGeom prst="rect">
                        <a:avLst/>
                      </a:prstGeom>
                      <a:noFill/>
                    </p:spPr>
                  </p:pic>
                </p:oleObj>
              </mc:Fallback>
            </mc:AlternateContent>
          </a:graphicData>
        </a:graphic>
      </p:graphicFrame>
      <p:pic>
        <p:nvPicPr>
          <p:cNvPr id="3" name="Bilde 2">
            <a:extLst>
              <a:ext uri="{FF2B5EF4-FFF2-40B4-BE49-F238E27FC236}">
                <a16:creationId xmlns:a16="http://schemas.microsoft.com/office/drawing/2014/main" id="{7F7E0BAE-F3D1-E3A6-E2BC-9EBBD077B122}"/>
              </a:ext>
            </a:extLst>
          </p:cNvPr>
          <p:cNvPicPr>
            <a:picLocks noChangeAspect="1"/>
          </p:cNvPicPr>
          <p:nvPr/>
        </p:nvPicPr>
        <p:blipFill>
          <a:blip r:embed="rId16"/>
          <a:stretch>
            <a:fillRect/>
          </a:stretch>
        </p:blipFill>
        <p:spPr>
          <a:xfrm>
            <a:off x="81517" y="166061"/>
            <a:ext cx="3869771" cy="1267579"/>
          </a:xfrm>
          <a:prstGeom prst="rect">
            <a:avLst/>
          </a:prstGeom>
        </p:spPr>
      </p:pic>
      <p:sp>
        <p:nvSpPr>
          <p:cNvPr id="4" name="Plassholder for lysbildenummer 3">
            <a:extLst>
              <a:ext uri="{FF2B5EF4-FFF2-40B4-BE49-F238E27FC236}">
                <a16:creationId xmlns:a16="http://schemas.microsoft.com/office/drawing/2014/main" id="{0AB14463-3986-75B0-76E3-59C8FBDD3E6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359E8E-6286-44B3-A191-AF6E4E4D6BA2}" type="slidenum">
              <a:rPr kumimoji="0" lang="nb-NO" altLang="nb-NO"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nb-NO" altLang="nb-NO"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374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2" name="Bilde 14"/>
          <p:cNvPicPr>
            <a:picLocks noChangeAspect="1"/>
          </p:cNvPicPr>
          <p:nvPr/>
        </p:nvPicPr>
        <p:blipFill>
          <a:blip r:embed="rId3">
            <a:extLst>
              <a:ext uri="{28A0092B-C50C-407E-A947-70E740481C1C}">
                <a14:useLocalDpi xmlns:a14="http://schemas.microsoft.com/office/drawing/2010/main" val="0"/>
              </a:ext>
            </a:extLst>
          </a:blip>
          <a:srcRect t="10567" b="11250"/>
          <a:stretch>
            <a:fillRect/>
          </a:stretch>
        </p:blipFill>
        <p:spPr bwMode="auto">
          <a:xfrm>
            <a:off x="6769509" y="260350"/>
            <a:ext cx="2599916"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lassholder for innhold 13"/>
          <p:cNvSpPr txBox="1">
            <a:spLocks/>
          </p:cNvSpPr>
          <p:nvPr/>
        </p:nvSpPr>
        <p:spPr>
          <a:xfrm>
            <a:off x="1016000" y="2533550"/>
            <a:ext cx="7249368" cy="3487738"/>
          </a:xfrm>
          <a:prstGeom prst="rect">
            <a:avLst/>
          </a:prstGeom>
        </p:spPr>
        <p:txBody>
          <a:bodyPr>
            <a:normAutofit fontScale="700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457200" marR="0" lvl="0" indent="-457200" algn="l" defTabSz="457200" rtl="0" eaLnBrk="1" fontAlgn="auto" latinLnBrk="0" hangingPunct="1">
              <a:lnSpc>
                <a:spcPct val="150000"/>
              </a:lnSpc>
              <a:spcBef>
                <a:spcPts val="580"/>
              </a:spcBef>
              <a:spcAft>
                <a:spcPts val="0"/>
              </a:spcAft>
              <a:buClr>
                <a:srgbClr val="A53010"/>
              </a:buClr>
              <a:buSzPct val="85000"/>
              <a:buFont typeface="+mj-lt"/>
              <a:buAutoNum type="arabicParenR"/>
              <a:tabLst/>
              <a:defRPr/>
            </a:pPr>
            <a:r>
              <a:rPr kumimoji="0" lang="nb-NO" sz="1400" b="0" i="0" u="none" strike="noStrike" kern="1200" cap="none" spc="0" normalizeH="0" baseline="0" noProof="0" dirty="0">
                <a:ln>
                  <a:noFill/>
                </a:ln>
                <a:solidFill>
                  <a:prstClr val="black"/>
                </a:solidFill>
                <a:effectLst/>
                <a:uLnTx/>
                <a:uFillTx/>
                <a:latin typeface="Century Gothic" panose="020B0502020202020204"/>
                <a:ea typeface="+mn-ea"/>
                <a:cs typeface="+mn-cs"/>
              </a:rPr>
              <a:t>IDENTITET OG SELVFØLELSE – Følelsen av å være noe</a:t>
            </a:r>
          </a:p>
          <a:p>
            <a:pPr marL="457200" marR="0" lvl="0" indent="-457200" algn="l" defTabSz="457200" rtl="0" eaLnBrk="1" fontAlgn="auto" latinLnBrk="0" hangingPunct="1">
              <a:lnSpc>
                <a:spcPct val="150000"/>
              </a:lnSpc>
              <a:spcBef>
                <a:spcPts val="580"/>
              </a:spcBef>
              <a:spcAft>
                <a:spcPts val="0"/>
              </a:spcAft>
              <a:buClr>
                <a:srgbClr val="A53010"/>
              </a:buClr>
              <a:buSzPct val="85000"/>
              <a:buFont typeface="+mj-lt"/>
              <a:buAutoNum type="arabicParenR"/>
              <a:tabLst/>
              <a:defRPr/>
            </a:pPr>
            <a:r>
              <a:rPr kumimoji="0" lang="nb-NO" sz="1400" b="0" i="0" u="none" strike="noStrike" kern="1200" cap="none" spc="0" normalizeH="0" baseline="0" noProof="0" dirty="0">
                <a:ln>
                  <a:noFill/>
                </a:ln>
                <a:solidFill>
                  <a:prstClr val="black"/>
                </a:solidFill>
                <a:effectLst/>
                <a:uLnTx/>
                <a:uFillTx/>
                <a:latin typeface="Century Gothic" panose="020B0502020202020204"/>
                <a:ea typeface="+mn-ea"/>
                <a:cs typeface="+mn-cs"/>
              </a:rPr>
              <a:t>MENING I LIVET – Følelsen av å være en del av noe større enn seg selv og at noen trenger deg.</a:t>
            </a:r>
          </a:p>
          <a:p>
            <a:pPr marL="457200" marR="0" lvl="0" indent="-457200" algn="l" defTabSz="457200" rtl="0" eaLnBrk="1" fontAlgn="auto" latinLnBrk="0" hangingPunct="1">
              <a:lnSpc>
                <a:spcPct val="150000"/>
              </a:lnSpc>
              <a:spcBef>
                <a:spcPts val="580"/>
              </a:spcBef>
              <a:spcAft>
                <a:spcPts val="0"/>
              </a:spcAft>
              <a:buClr>
                <a:srgbClr val="A53010"/>
              </a:buClr>
              <a:buSzPct val="85000"/>
              <a:buFont typeface="+mj-lt"/>
              <a:buAutoNum type="arabicParenR"/>
              <a:tabLst/>
              <a:defRPr/>
            </a:pPr>
            <a:r>
              <a:rPr kumimoji="0" lang="nb-NO" sz="1400" b="0" i="0" u="none" strike="noStrike" kern="1200" cap="none" spc="0" normalizeH="0" baseline="0" noProof="0" dirty="0">
                <a:ln>
                  <a:noFill/>
                </a:ln>
                <a:solidFill>
                  <a:prstClr val="black"/>
                </a:solidFill>
                <a:effectLst/>
                <a:uLnTx/>
                <a:uFillTx/>
                <a:latin typeface="Century Gothic" panose="020B0502020202020204"/>
                <a:ea typeface="+mn-ea"/>
                <a:cs typeface="+mn-cs"/>
              </a:rPr>
              <a:t>MESTRING – Følelsen av at man duger til noe, at det er noe man får til</a:t>
            </a:r>
          </a:p>
          <a:p>
            <a:pPr marL="457200" marR="0" lvl="0" indent="-457200" algn="l" defTabSz="457200" rtl="0" eaLnBrk="1" fontAlgn="auto" latinLnBrk="0" hangingPunct="1">
              <a:lnSpc>
                <a:spcPct val="150000"/>
              </a:lnSpc>
              <a:spcBef>
                <a:spcPts val="580"/>
              </a:spcBef>
              <a:spcAft>
                <a:spcPts val="0"/>
              </a:spcAft>
              <a:buClr>
                <a:srgbClr val="A53010"/>
              </a:buClr>
              <a:buSzPct val="85000"/>
              <a:buFont typeface="+mj-lt"/>
              <a:buAutoNum type="arabicParenR"/>
              <a:tabLst/>
              <a:defRPr/>
            </a:pPr>
            <a:r>
              <a:rPr kumimoji="0" lang="nb-NO" sz="1400" b="0" i="0" u="none" strike="noStrike" kern="1200" cap="none" spc="0" normalizeH="0" baseline="0" noProof="0" dirty="0">
                <a:ln>
                  <a:noFill/>
                </a:ln>
                <a:solidFill>
                  <a:prstClr val="black"/>
                </a:solidFill>
                <a:effectLst/>
                <a:uLnTx/>
                <a:uFillTx/>
                <a:latin typeface="Century Gothic" panose="020B0502020202020204"/>
                <a:ea typeface="+mn-ea"/>
                <a:cs typeface="+mn-cs"/>
              </a:rPr>
              <a:t>TILHØRIGHET – Følelsen av å tilhøre og høre hjemme et sted</a:t>
            </a:r>
          </a:p>
          <a:p>
            <a:pPr marL="457200" marR="0" lvl="0" indent="-457200" algn="l" defTabSz="457200" rtl="0" eaLnBrk="1" fontAlgn="auto" latinLnBrk="0" hangingPunct="1">
              <a:lnSpc>
                <a:spcPct val="150000"/>
              </a:lnSpc>
              <a:spcBef>
                <a:spcPts val="580"/>
              </a:spcBef>
              <a:spcAft>
                <a:spcPts val="0"/>
              </a:spcAft>
              <a:buClr>
                <a:srgbClr val="A53010"/>
              </a:buClr>
              <a:buSzPct val="85000"/>
              <a:buFont typeface="+mj-lt"/>
              <a:buAutoNum type="arabicParenR"/>
              <a:tabLst/>
              <a:defRPr/>
            </a:pPr>
            <a:r>
              <a:rPr kumimoji="0" lang="nb-NO" sz="1400" b="0" i="0" u="none" strike="noStrike" kern="1200" cap="none" spc="0" normalizeH="0" baseline="0" noProof="0" dirty="0">
                <a:ln>
                  <a:noFill/>
                </a:ln>
                <a:solidFill>
                  <a:prstClr val="black"/>
                </a:solidFill>
                <a:effectLst/>
                <a:uLnTx/>
                <a:uFillTx/>
                <a:latin typeface="Century Gothic" panose="020B0502020202020204"/>
                <a:ea typeface="+mn-ea"/>
                <a:cs typeface="+mn-cs"/>
              </a:rPr>
              <a:t>TRYGGHET – Kunne tenke, føle og handle uten å være redd</a:t>
            </a:r>
          </a:p>
          <a:p>
            <a:pPr marL="457200" marR="0" lvl="0" indent="-457200" algn="l" defTabSz="457200" rtl="0" eaLnBrk="1" fontAlgn="auto" latinLnBrk="0" hangingPunct="1">
              <a:lnSpc>
                <a:spcPct val="150000"/>
              </a:lnSpc>
              <a:spcBef>
                <a:spcPts val="580"/>
              </a:spcBef>
              <a:spcAft>
                <a:spcPts val="0"/>
              </a:spcAft>
              <a:buClr>
                <a:srgbClr val="A53010"/>
              </a:buClr>
              <a:buSzPct val="85000"/>
              <a:buFont typeface="+mj-lt"/>
              <a:buAutoNum type="arabicParenR"/>
              <a:tabLst/>
              <a:defRPr/>
            </a:pPr>
            <a:r>
              <a:rPr kumimoji="0" lang="nb-NO" sz="1400" b="0" i="0" u="none" strike="noStrike" kern="1200" cap="none" spc="0" normalizeH="0" baseline="0" noProof="0" dirty="0">
                <a:ln>
                  <a:noFill/>
                </a:ln>
                <a:solidFill>
                  <a:prstClr val="black"/>
                </a:solidFill>
                <a:effectLst/>
                <a:uLnTx/>
                <a:uFillTx/>
                <a:latin typeface="Century Gothic" panose="020B0502020202020204"/>
                <a:ea typeface="+mn-ea"/>
                <a:cs typeface="+mn-cs"/>
              </a:rPr>
              <a:t>DELTAKELSE – Følelsen av at det spiller noen rolle for andre hva man gjør eller ikke</a:t>
            </a:r>
          </a:p>
          <a:p>
            <a:pPr marL="457200" marR="0" lvl="0" indent="-457200" algn="l" defTabSz="457200" rtl="0" eaLnBrk="1" fontAlgn="auto" latinLnBrk="0" hangingPunct="1">
              <a:lnSpc>
                <a:spcPct val="150000"/>
              </a:lnSpc>
              <a:spcBef>
                <a:spcPts val="580"/>
              </a:spcBef>
              <a:spcAft>
                <a:spcPts val="0"/>
              </a:spcAft>
              <a:buClr>
                <a:srgbClr val="A53010"/>
              </a:buClr>
              <a:buSzPct val="85000"/>
              <a:buFont typeface="+mj-lt"/>
              <a:buAutoNum type="arabicParenR"/>
              <a:tabLst/>
              <a:defRPr/>
            </a:pPr>
            <a:r>
              <a:rPr kumimoji="0" lang="nb-NO" sz="1400" b="0" i="0" u="none" strike="noStrike" kern="1200" cap="none" spc="0" normalizeH="0" baseline="0" noProof="0" dirty="0">
                <a:ln>
                  <a:noFill/>
                </a:ln>
                <a:solidFill>
                  <a:prstClr val="black"/>
                </a:solidFill>
                <a:effectLst/>
                <a:uLnTx/>
                <a:uFillTx/>
                <a:latin typeface="Century Gothic" panose="020B0502020202020204"/>
                <a:ea typeface="+mn-ea"/>
                <a:cs typeface="+mn-cs"/>
              </a:rPr>
              <a:t>FELLESKAP – At man har noen å dele tanker og følelser med, noen som kjenner en, bryr seg om en, vil passe på en når det trengs</a:t>
            </a:r>
          </a:p>
          <a:p>
            <a:pPr marL="457200" marR="0" lvl="0" indent="-457200" algn="l" defTabSz="457200" rtl="0" eaLnBrk="1" fontAlgn="auto" latinLnBrk="0" hangingPunct="1">
              <a:lnSpc>
                <a:spcPct val="150000"/>
              </a:lnSpc>
              <a:spcBef>
                <a:spcPts val="580"/>
              </a:spcBef>
              <a:spcAft>
                <a:spcPts val="0"/>
              </a:spcAft>
              <a:buClr>
                <a:srgbClr val="A53010"/>
              </a:buClr>
              <a:buSzPct val="85000"/>
              <a:buFont typeface="+mj-lt"/>
              <a:buAutoNum type="arabicParenR"/>
              <a:tabLst/>
              <a:defRPr/>
            </a:pPr>
            <a:r>
              <a:rPr kumimoji="0" lang="nb-NO" sz="1400" b="0" i="0" u="none" strike="noStrike" kern="1200" cap="none" spc="0" normalizeH="0" baseline="0" noProof="0" dirty="0">
                <a:ln>
                  <a:noFill/>
                </a:ln>
                <a:solidFill>
                  <a:prstClr val="black"/>
                </a:solidFill>
                <a:effectLst/>
                <a:uLnTx/>
                <a:uFillTx/>
                <a:latin typeface="Century Gothic" panose="020B0502020202020204"/>
                <a:ea typeface="+mn-ea"/>
                <a:cs typeface="+mn-cs"/>
              </a:rPr>
              <a:t>Vårt prosjekt om robuste barn fortsetter – og vi skal utfordre barnas grenser </a:t>
            </a:r>
            <a:r>
              <a:rPr kumimoji="0" lang="nb-NO" sz="1400" b="0" i="0" u="none" strike="noStrike" kern="1200" cap="none" spc="0" normalizeH="0" baseline="0" noProof="0">
                <a:ln>
                  <a:noFill/>
                </a:ln>
                <a:solidFill>
                  <a:prstClr val="black"/>
                </a:solidFill>
                <a:effectLst/>
                <a:uLnTx/>
                <a:uFillTx/>
                <a:latin typeface="Century Gothic" panose="020B0502020202020204"/>
                <a:ea typeface="+mn-ea"/>
                <a:cs typeface="+mn-cs"/>
              </a:rPr>
              <a:t>i trygge rammer.</a:t>
            </a:r>
            <a:endParaRPr kumimoji="0" lang="nb-NO"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50000"/>
              </a:lnSpc>
              <a:spcBef>
                <a:spcPts val="580"/>
              </a:spcBef>
              <a:spcAft>
                <a:spcPts val="0"/>
              </a:spcAft>
              <a:buClr>
                <a:srgbClr val="A53010"/>
              </a:buClr>
              <a:buSzPct val="85000"/>
              <a:buFont typeface="Wingdings 2"/>
              <a:buNone/>
              <a:tabLst/>
              <a:defRPr/>
            </a:pPr>
            <a:r>
              <a:rPr kumimoji="0" lang="nb-NO" sz="14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pPr marL="0" marR="0" lvl="0" indent="0" algn="l" defTabSz="457200" rtl="0" eaLnBrk="1" fontAlgn="auto" latinLnBrk="0" hangingPunct="1">
              <a:lnSpc>
                <a:spcPct val="150000"/>
              </a:lnSpc>
              <a:spcBef>
                <a:spcPts val="580"/>
              </a:spcBef>
              <a:spcAft>
                <a:spcPts val="0"/>
              </a:spcAft>
              <a:buClr>
                <a:srgbClr val="A53010"/>
              </a:buClr>
              <a:buSzPct val="85000"/>
              <a:buFont typeface="Wingdings 2"/>
              <a:buNone/>
              <a:tabLst/>
              <a:defRPr/>
            </a:pPr>
            <a:r>
              <a:rPr kumimoji="0" lang="nb-NO" sz="1400" b="0" i="0" u="none" strike="noStrike" kern="1200" cap="none" spc="0" normalizeH="0" baseline="0" noProof="0" dirty="0">
                <a:ln>
                  <a:noFill/>
                </a:ln>
                <a:solidFill>
                  <a:prstClr val="black"/>
                </a:solidFill>
                <a:effectLst/>
                <a:uLnTx/>
                <a:uFillTx/>
                <a:latin typeface="Century Gothic" panose="020B0502020202020204"/>
                <a:ea typeface="+mn-ea"/>
                <a:cs typeface="+mn-cs"/>
              </a:rPr>
              <a:t>Vi jobber kontinuerlig og systematisk med å fremme et trygt, godt og inkluderende barnehagemiljø, og med å oppdage, undersøke og forebygge alle former for krenkelser. Vi stopper krenkelser og følger opp med egnede tiltak helt til barna opplever at de har et trygt, godt og inkluderende miljø.</a:t>
            </a:r>
          </a:p>
        </p:txBody>
      </p:sp>
      <p:sp>
        <p:nvSpPr>
          <p:cNvPr id="17415" name="Rektangel 12"/>
          <p:cNvSpPr>
            <a:spLocks noChangeArrowheads="1"/>
          </p:cNvSpPr>
          <p:nvPr/>
        </p:nvSpPr>
        <p:spPr bwMode="auto">
          <a:xfrm>
            <a:off x="584200" y="1416050"/>
            <a:ext cx="90487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altLang="nb-NO"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MÅL FOR BARNEGRUPPA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b-NO" altLang="nb-NO" sz="12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ct val="0"/>
              </a:spcBef>
              <a:spcAft>
                <a:spcPts val="0"/>
              </a:spcAft>
              <a:buClrTx/>
              <a:buSzTx/>
              <a:buFont typeface="Wingdings 2" panose="05020102010507070707" pitchFamily="18" charset="2"/>
              <a:buNone/>
              <a:tabLst/>
              <a:defRPr/>
            </a:pPr>
            <a:r>
              <a:rPr kumimoji="0" lang="nb-NO" sz="14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rPr>
              <a:t>	BARNA ER DEN BESTE UTGAVEN AV SEG SELV, HELSTØPTE BARN MED GOD PSYKISK HELSE</a:t>
            </a:r>
          </a:p>
        </p:txBody>
      </p:sp>
      <p:pic>
        <p:nvPicPr>
          <p:cNvPr id="2" name="Bilde 1">
            <a:extLst>
              <a:ext uri="{FF2B5EF4-FFF2-40B4-BE49-F238E27FC236}">
                <a16:creationId xmlns:a16="http://schemas.microsoft.com/office/drawing/2014/main" id="{5E64FCF2-028C-2034-93AB-D38130B88F35}"/>
              </a:ext>
            </a:extLst>
          </p:cNvPr>
          <p:cNvPicPr>
            <a:picLocks noChangeAspect="1"/>
          </p:cNvPicPr>
          <p:nvPr/>
        </p:nvPicPr>
        <p:blipFill>
          <a:blip r:embed="rId4"/>
          <a:stretch>
            <a:fillRect/>
          </a:stretch>
        </p:blipFill>
        <p:spPr>
          <a:xfrm>
            <a:off x="81517" y="166061"/>
            <a:ext cx="3869771" cy="1267579"/>
          </a:xfrm>
          <a:prstGeom prst="rect">
            <a:avLst/>
          </a:prstGeom>
        </p:spPr>
      </p:pic>
      <p:graphicFrame>
        <p:nvGraphicFramePr>
          <p:cNvPr id="3" name="Objekt 2">
            <a:extLst>
              <a:ext uri="{FF2B5EF4-FFF2-40B4-BE49-F238E27FC236}">
                <a16:creationId xmlns:a16="http://schemas.microsoft.com/office/drawing/2014/main" id="{0E96CBFE-FBD3-9A59-08CA-6D1302864C3E}"/>
              </a:ext>
            </a:extLst>
          </p:cNvPr>
          <p:cNvGraphicFramePr>
            <a:graphicFrameLocks noChangeAspect="1"/>
          </p:cNvGraphicFramePr>
          <p:nvPr/>
        </p:nvGraphicFramePr>
        <p:xfrm>
          <a:off x="4088904" y="184282"/>
          <a:ext cx="2542989" cy="1249358"/>
        </p:xfrm>
        <a:graphic>
          <a:graphicData uri="http://schemas.openxmlformats.org/presentationml/2006/ole">
            <mc:AlternateContent xmlns:mc="http://schemas.openxmlformats.org/markup-compatibility/2006">
              <mc:Choice xmlns:v="urn:schemas-microsoft-com:vml" Requires="v">
                <p:oleObj r:id="rId5" imgW="8059275" imgH="6439799" progId="MSPhotoEd.3">
                  <p:embed/>
                </p:oleObj>
              </mc:Choice>
              <mc:Fallback>
                <p:oleObj r:id="rId5" imgW="8059275" imgH="6439799" progId="MSPhotoEd.3">
                  <p:embed/>
                  <p:pic>
                    <p:nvPicPr>
                      <p:cNvPr id="3" name="Objekt 2">
                        <a:extLst>
                          <a:ext uri="{FF2B5EF4-FFF2-40B4-BE49-F238E27FC236}">
                            <a16:creationId xmlns:a16="http://schemas.microsoft.com/office/drawing/2014/main" id="{0E96CBFE-FBD3-9A59-08CA-6D1302864C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8904" y="184282"/>
                        <a:ext cx="2542989" cy="1249358"/>
                      </a:xfrm>
                      <a:prstGeom prst="rect">
                        <a:avLst/>
                      </a:prstGeom>
                      <a:noFill/>
                    </p:spPr>
                  </p:pic>
                </p:oleObj>
              </mc:Fallback>
            </mc:AlternateContent>
          </a:graphicData>
        </a:graphic>
      </p:graphicFrame>
      <p:sp>
        <p:nvSpPr>
          <p:cNvPr id="4" name="Plassholder for lysbildenummer 3">
            <a:extLst>
              <a:ext uri="{FF2B5EF4-FFF2-40B4-BE49-F238E27FC236}">
                <a16:creationId xmlns:a16="http://schemas.microsoft.com/office/drawing/2014/main" id="{14F31E5D-BFF0-A6F2-5658-F24A5404CE4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359E8E-6286-44B3-A191-AF6E4E4D6BA2}" type="slidenum">
              <a:rPr kumimoji="0" lang="nb-NO" altLang="nb-NO"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b-NO" altLang="nb-NO"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10504126"/>
      </p:ext>
    </p:extLst>
  </p:cSld>
  <p:clrMapOvr>
    <a:masterClrMapping/>
  </p:clrMapOvr>
</p:sld>
</file>

<file path=ppt/theme/theme1.xml><?xml version="1.0" encoding="utf-8"?>
<a:theme xmlns:a="http://schemas.openxmlformats.org/drawingml/2006/main" name="Tryllestav">
  <a:themeElements>
    <a:clrScheme name="Tryllestav">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Tryllestav">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yllestav">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2012calendar_MonSun">
      <a:dk1>
        <a:sysClr val="windowText" lastClr="000000"/>
      </a:dk1>
      <a:lt1>
        <a:sysClr val="window" lastClr="FFFFFF"/>
      </a:lt1>
      <a:dk2>
        <a:srgbClr val="775F55"/>
      </a:dk2>
      <a:lt2>
        <a:srgbClr val="C6DAE8"/>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2012calendar_MonSun">
      <a:dk1>
        <a:sysClr val="windowText" lastClr="000000"/>
      </a:dk1>
      <a:lt1>
        <a:sysClr val="window" lastClr="FFFFFF"/>
      </a:lt1>
      <a:dk2>
        <a:srgbClr val="775F55"/>
      </a:dk2>
      <a:lt2>
        <a:srgbClr val="C6DAE8"/>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3AC1EED-F584-40D6-B5CC-837A53DC02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133</TotalTime>
  <Words>4658</Words>
  <Application>Microsoft Office PowerPoint</Application>
  <PresentationFormat>A4 (210 x 297 mm)</PresentationFormat>
  <Paragraphs>623</Paragraphs>
  <Slides>20</Slides>
  <Notes>17</Notes>
  <HiddenSlides>0</HiddenSlides>
  <MMClips>0</MMClips>
  <ScaleCrop>false</ScaleCrop>
  <HeadingPairs>
    <vt:vector size="8" baseType="variant">
      <vt:variant>
        <vt:lpstr>Brukte skrifter</vt:lpstr>
      </vt:variant>
      <vt:variant>
        <vt:i4>12</vt:i4>
      </vt:variant>
      <vt:variant>
        <vt:lpstr>Tema</vt:lpstr>
      </vt:variant>
      <vt:variant>
        <vt:i4>1</vt:i4>
      </vt:variant>
      <vt:variant>
        <vt:lpstr>Innebygde OLE-servere</vt:lpstr>
      </vt:variant>
      <vt:variant>
        <vt:i4>1</vt:i4>
      </vt:variant>
      <vt:variant>
        <vt:lpstr>Lysbildetitler</vt:lpstr>
      </vt:variant>
      <vt:variant>
        <vt:i4>20</vt:i4>
      </vt:variant>
    </vt:vector>
  </HeadingPairs>
  <TitlesOfParts>
    <vt:vector size="34" baseType="lpstr">
      <vt:lpstr>Agency FB</vt:lpstr>
      <vt:lpstr>Arial</vt:lpstr>
      <vt:lpstr>Calibri</vt:lpstr>
      <vt:lpstr>Century Gothic</vt:lpstr>
      <vt:lpstr>French Script MT</vt:lpstr>
      <vt:lpstr>Harrington</vt:lpstr>
      <vt:lpstr>Imprint MT Shadow</vt:lpstr>
      <vt:lpstr>Perpetua</vt:lpstr>
      <vt:lpstr>Times New Roman</vt:lpstr>
      <vt:lpstr>Wingdings</vt:lpstr>
      <vt:lpstr>Wingdings 2</vt:lpstr>
      <vt:lpstr>Wingdings 3</vt:lpstr>
      <vt:lpstr>Tryllestav</vt:lpstr>
      <vt:lpstr>MSPhotoEd.3</vt:lpstr>
      <vt:lpstr>ÅRSPLAN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Satsningsområdet for perioden         2025 - 2026</vt:lpstr>
      <vt:lpstr>FAGOMRÅDET     ETIKK, RELIGION OG FILOSOFI</vt:lpstr>
      <vt:lpstr>FAGOMRÅDET       KROPP, BEVEGELSE, MAT OG HELSE </vt:lpstr>
      <vt:lpstr>PowerPoint-presentasjon</vt:lpstr>
      <vt:lpstr>FAGOMRÅDET        ANTALL, ROM OG FORM</vt:lpstr>
      <vt:lpstr>FAGOMRÅDET          KUNST, KULTUR OG KREATIVITET</vt:lpstr>
      <vt:lpstr>PowerPoint-presentasjon</vt:lpstr>
      <vt:lpstr>FAGOMRÅDET        NATUR, MILJØ OG TEKNOLOGI</vt:lpstr>
      <vt:lpstr>FAGOMRÅDET      NÆRMILJØ OG SAMFUNN</vt:lpstr>
      <vt:lpstr>FAGOMRÅDET                KOMMUNIKASJON, SPRÅK OG TEKST</vt:lpstr>
      <vt:lpstr>PLANLEGGINGSDAGER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Solstua Barnehage</dc:creator>
  <cp:lastModifiedBy>Solstua Barnehage</cp:lastModifiedBy>
  <cp:revision>2</cp:revision>
  <dcterms:created xsi:type="dcterms:W3CDTF">2012-08-16T09:39:17Z</dcterms:created>
  <dcterms:modified xsi:type="dcterms:W3CDTF">2026-01-20T10:14:09Z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TC028017569991</vt:lpwstr>
  </property>
</Properties>
</file>